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0" r:id="rId23"/>
    <p:sldId id="281" r:id="rId24"/>
    <p:sldId id="279"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p:cViewPr varScale="1">
        <p:scale>
          <a:sx n="83" d="100"/>
          <a:sy n="83" d="100"/>
        </p:scale>
        <p:origin x="1483"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52594-20CC-403D-86D4-CDBEAA46816F}" type="datetimeFigureOut">
              <a:rPr lang="tr-TR" smtClean="0"/>
              <a:t>12.07.2023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AA0E9-F1F4-4BFE-A7CB-E2C0528F3B45}" type="slidenum">
              <a:rPr lang="tr-TR" smtClean="0"/>
              <a:t>‹#›</a:t>
            </a:fld>
            <a:endParaRPr lang="tr-TR"/>
          </a:p>
        </p:txBody>
      </p:sp>
    </p:spTree>
    <p:extLst>
      <p:ext uri="{BB962C8B-B14F-4D97-AF65-F5344CB8AC3E}">
        <p14:creationId xmlns:p14="http://schemas.microsoft.com/office/powerpoint/2010/main" val="152400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B2879D6-FBCE-40A0-954D-D060D5BD4111}" type="datetimeFigureOut">
              <a:rPr lang="tr-TR" smtClean="0"/>
              <a:t>12.07.2023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389725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B2879D6-FBCE-40A0-954D-D060D5BD4111}" type="datetimeFigureOut">
              <a:rPr lang="tr-TR" smtClean="0"/>
              <a:t>12.07.2023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301122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B2879D6-FBCE-40A0-954D-D060D5BD4111}" type="datetimeFigureOut">
              <a:rPr lang="tr-TR" smtClean="0"/>
              <a:t>12.07.2023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74521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B2879D6-FBCE-40A0-954D-D060D5BD4111}" type="datetimeFigureOut">
              <a:rPr lang="tr-TR" smtClean="0"/>
              <a:t>12.07.2023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148925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B2879D6-FBCE-40A0-954D-D060D5BD4111}" type="datetimeFigureOut">
              <a:rPr lang="tr-TR" smtClean="0"/>
              <a:t>12.07.2023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211455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B2879D6-FBCE-40A0-954D-D060D5BD4111}" type="datetimeFigureOut">
              <a:rPr lang="tr-TR" smtClean="0"/>
              <a:t>12.07.2023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191472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B2879D6-FBCE-40A0-954D-D060D5BD4111}" type="datetimeFigureOut">
              <a:rPr lang="tr-TR" smtClean="0"/>
              <a:t>12.07.2023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144504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B2879D6-FBCE-40A0-954D-D060D5BD4111}" type="datetimeFigureOut">
              <a:rPr lang="tr-TR" smtClean="0"/>
              <a:t>12.07.2023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316018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B2879D6-FBCE-40A0-954D-D060D5BD4111}" type="datetimeFigureOut">
              <a:rPr lang="tr-TR" smtClean="0"/>
              <a:t>12.07.2023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321350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B2879D6-FBCE-40A0-954D-D060D5BD4111}" type="datetimeFigureOut">
              <a:rPr lang="tr-TR" smtClean="0"/>
              <a:t>12.07.2023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382803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B2879D6-FBCE-40A0-954D-D060D5BD4111}" type="datetimeFigureOut">
              <a:rPr lang="tr-TR" smtClean="0"/>
              <a:t>12.07.2023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B7120A-DFD3-49A8-A2BB-25C05E9E8B77}" type="slidenum">
              <a:rPr lang="tr-TR" smtClean="0"/>
              <a:t>‹#›</a:t>
            </a:fld>
            <a:endParaRPr lang="tr-TR"/>
          </a:p>
        </p:txBody>
      </p:sp>
    </p:spTree>
    <p:extLst>
      <p:ext uri="{BB962C8B-B14F-4D97-AF65-F5344CB8AC3E}">
        <p14:creationId xmlns:p14="http://schemas.microsoft.com/office/powerpoint/2010/main" val="366873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879D6-FBCE-40A0-954D-D060D5BD4111}" type="datetimeFigureOut">
              <a:rPr lang="tr-TR" smtClean="0"/>
              <a:t>12.07.2023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7120A-DFD3-49A8-A2BB-25C05E9E8B77}" type="slidenum">
              <a:rPr lang="tr-TR" smtClean="0"/>
              <a:t>‹#›</a:t>
            </a:fld>
            <a:endParaRPr lang="tr-TR"/>
          </a:p>
        </p:txBody>
      </p:sp>
    </p:spTree>
    <p:extLst>
      <p:ext uri="{BB962C8B-B14F-4D97-AF65-F5344CB8AC3E}">
        <p14:creationId xmlns:p14="http://schemas.microsoft.com/office/powerpoint/2010/main" val="422055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www.youtube.com/redirect?event=video_description&amp;redir_token=QUFFLUhqbHJDMEo5VkFzMExQSFpNamwyWVV6cUNLN05ld3xBQ3Jtc0tuQVhYUlp5TkpJNktSRzJqUml2SDJmWlpVbWJ4cEljZkw1M2xNVTg4TktPZjh4My1fSzczSEhHN1Vja2JYeGtCZjJpd3R5QWIwNkJxZnM3VDNVWkxpbElLTVg5MkNfcnQyUXhFNHAxOG9VeDhMSXczZw&amp;q=https%3A%2F%2Fbit.ly%2FSufiM%C3%BCzikleri&amp;v=gdVMJEo10hw"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charmbeachhotel.com/wp-content/uploads/2019/03/oda-2017-1030x619.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363272" cy="1728192"/>
          </a:xfrm>
        </p:spPr>
        <p:txBody>
          <a:bodyPr>
            <a:noAutofit/>
          </a:bodyPr>
          <a:lstStyle/>
          <a:p>
            <a:r>
              <a:rPr lang="tr-TR" sz="3600" b="1" dirty="0" smtClean="0">
                <a:solidFill>
                  <a:schemeClr val="accent1">
                    <a:lumMod val="75000"/>
                  </a:schemeClr>
                </a:solidFill>
              </a:rPr>
              <a:t>CHARM BEACH HOTEL</a:t>
            </a:r>
            <a:r>
              <a:rPr lang="tr-TR" sz="3200" dirty="0" smtClean="0">
                <a:solidFill>
                  <a:schemeClr val="tx2">
                    <a:lumMod val="60000"/>
                    <a:lumOff val="40000"/>
                  </a:schemeClr>
                </a:solidFill>
              </a:rPr>
              <a:t/>
            </a:r>
            <a:br>
              <a:rPr lang="tr-TR" sz="3200" dirty="0" smtClean="0">
                <a:solidFill>
                  <a:schemeClr val="tx2">
                    <a:lumMod val="60000"/>
                    <a:lumOff val="40000"/>
                  </a:schemeClr>
                </a:solidFill>
              </a:rPr>
            </a:br>
            <a:r>
              <a:rPr lang="tr-TR" sz="3600" b="1" dirty="0" smtClean="0">
                <a:solidFill>
                  <a:schemeClr val="tx2">
                    <a:lumMod val="60000"/>
                    <a:lumOff val="40000"/>
                  </a:schemeClr>
                </a:solidFill>
              </a:rPr>
              <a:t/>
            </a:r>
            <a:br>
              <a:rPr lang="tr-TR" sz="3600" b="1" dirty="0" smtClean="0">
                <a:solidFill>
                  <a:schemeClr val="tx2">
                    <a:lumMod val="60000"/>
                    <a:lumOff val="40000"/>
                  </a:schemeClr>
                </a:solidFill>
              </a:rPr>
            </a:br>
            <a:r>
              <a:rPr lang="tr-TR" sz="3600" b="1" i="1" dirty="0" smtClean="0">
                <a:solidFill>
                  <a:schemeClr val="accent6"/>
                </a:solidFill>
              </a:rPr>
              <a:t>CENNETE HOŞGELDİNİZ</a:t>
            </a:r>
            <a:endParaRPr lang="tr-TR" sz="3200" b="1" i="1" dirty="0">
              <a:solidFill>
                <a:schemeClr val="accent6"/>
              </a:solidFill>
            </a:endParaRPr>
          </a:p>
        </p:txBody>
      </p:sp>
      <p:pic>
        <p:nvPicPr>
          <p:cNvPr id="6" name="Picture 4" descr="Charm Beach Hotel – Cennete Hoşgeldini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1916832"/>
            <a:ext cx="7992888" cy="4779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026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579296" cy="5721499"/>
          </a:xfrm>
        </p:spPr>
        <p:txBody>
          <a:bodyPr>
            <a:normAutofit/>
          </a:bodyPr>
          <a:lstStyle/>
          <a:p>
            <a:pPr marL="0" indent="0">
              <a:buNone/>
            </a:pPr>
            <a:r>
              <a:rPr lang="tr-TR" sz="1800" b="1" dirty="0">
                <a:solidFill>
                  <a:schemeClr val="tx2">
                    <a:lumMod val="60000"/>
                    <a:lumOff val="40000"/>
                  </a:schemeClr>
                </a:solidFill>
              </a:rPr>
              <a:t>Sürdürülebilirlik Politikamız</a:t>
            </a:r>
            <a:endParaRPr lang="tr-TR" sz="1800" b="1" dirty="0"/>
          </a:p>
          <a:p>
            <a:pPr marL="0" indent="0">
              <a:buNone/>
            </a:pPr>
            <a:endParaRPr lang="tr-TR" sz="1500" dirty="0"/>
          </a:p>
          <a:p>
            <a:pPr marL="0" indent="0">
              <a:buNone/>
            </a:pPr>
            <a:r>
              <a:rPr lang="tr-TR" sz="1500" dirty="0"/>
              <a:t>Sürdürülebilirlik Yönetim sistemi çevresel, sosyal, kültürel, ekonomik, kalite, insan hakları, sağlık ve güvenlik konularını kapsamaktadır</a:t>
            </a:r>
          </a:p>
          <a:p>
            <a:r>
              <a:rPr lang="tr-TR" sz="1500" dirty="0"/>
              <a:t>Sürdürülebilir  turizm,  misafirlerimizin ve bölge halkının ihtiyaçlarının gelecek nesilleri düşünerek karşılanması, doğal kaynakların ve biyoçeşitliliğin korunması, enerji ve su tasarrufu sağlanması ve yaşam kalitesinin yükseltilmesi sürdürülebilirlik faaliyetlerimizin temelini oluşturmaktadır.</a:t>
            </a:r>
          </a:p>
          <a:p>
            <a:endParaRPr lang="tr-TR" sz="1500" dirty="0"/>
          </a:p>
          <a:p>
            <a:r>
              <a:rPr lang="tr-TR" sz="1500" dirty="0"/>
              <a:t>Charm Beach Hotel olarak temel hedefimiz ürün ve hizmetlerimizde en üst seviyede misafir memnuniyeti sağlamaktır. Bu hedef doğrultusunda ilerlerken aşağıda belirtilmiş olan maddeler temel prensiplerimizi oluşturmaktadır;</a:t>
            </a:r>
          </a:p>
          <a:p>
            <a:r>
              <a:rPr lang="tr-TR" sz="1500" dirty="0" smtClean="0"/>
              <a:t>Charm </a:t>
            </a:r>
            <a:r>
              <a:rPr lang="tr-TR" sz="1500" dirty="0"/>
              <a:t>Beach Hotel faaliyetleri ile ilgili olarak uluslararası kabul görmüş tüm insan haklarına saygı göstermeyi taahhüt eder ve bu kapsamdaki tüm mevzuat ve sözleşmelere uyum sağlar. Bu doğrultuda tüm misafir ve çalışanlarımızı ırk, renk, cinsiyet, din, görüş, yaş, sosyal ve medeni durum, aile kökeni, fiziksel veya zihinsel engel ve cinsel yönelim ayrımı yapılmaksızın eşit olarak değerlendiririz</a:t>
            </a:r>
            <a:r>
              <a:rPr lang="tr-TR" sz="1500" dirty="0" smtClean="0"/>
              <a:t>.</a:t>
            </a:r>
          </a:p>
          <a:p>
            <a:pPr marL="0" indent="0">
              <a:buNone/>
            </a:pPr>
            <a:r>
              <a:rPr lang="tr-TR" sz="1800" b="1" dirty="0">
                <a:solidFill>
                  <a:schemeClr val="tx2">
                    <a:lumMod val="60000"/>
                    <a:lumOff val="40000"/>
                  </a:schemeClr>
                </a:solidFill>
              </a:rPr>
              <a:t>İnsan Hakları</a:t>
            </a:r>
          </a:p>
          <a:p>
            <a:r>
              <a:rPr lang="tr-TR" sz="1600" dirty="0"/>
              <a:t>Charm Beach Hotel faaliyetleri ile ilgili olarak uluslararası kabul görmüş tüm insan haklarına saygı göstermeyi taahhüt eder ve bu kapsamdaki tüm mevzuat ve sözleşmelere uyum sağlar. Bu doğrultuda tüm misafir ve çalışanlarımızı ırk, renk, cinsiyet, din, görüş, yaş, sosyal ve medeni durum, aile kökeni, fiziksel veya zihinsel engel ve cinsel yönelim ayrımı yapılmaksızın eşit olarak değerlendiririz.</a:t>
            </a:r>
          </a:p>
          <a:p>
            <a:endParaRPr lang="tr-TR" dirty="0"/>
          </a:p>
          <a:p>
            <a:pPr marL="0" indent="0">
              <a:buNone/>
            </a:pPr>
            <a:endParaRPr lang="tr-TR" dirty="0"/>
          </a:p>
        </p:txBody>
      </p:sp>
    </p:spTree>
    <p:extLst>
      <p:ext uri="{BB962C8B-B14F-4D97-AF65-F5344CB8AC3E}">
        <p14:creationId xmlns:p14="http://schemas.microsoft.com/office/powerpoint/2010/main" val="4144062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4624"/>
            <a:ext cx="8686800" cy="6408712"/>
          </a:xfrm>
        </p:spPr>
        <p:txBody>
          <a:bodyPr>
            <a:normAutofit fontScale="47500" lnSpcReduction="20000"/>
          </a:bodyPr>
          <a:lstStyle/>
          <a:p>
            <a:pPr marL="0" indent="0">
              <a:buNone/>
            </a:pPr>
            <a:r>
              <a:rPr lang="tr-TR" b="1" dirty="0">
                <a:solidFill>
                  <a:schemeClr val="tx2">
                    <a:lumMod val="60000"/>
                    <a:lumOff val="40000"/>
                  </a:schemeClr>
                </a:solidFill>
              </a:rPr>
              <a:t>Misafir Memnuniyeti ve Güvenliği</a:t>
            </a:r>
            <a:endParaRPr lang="tr-TR" dirty="0">
              <a:solidFill>
                <a:schemeClr val="tx2">
                  <a:lumMod val="60000"/>
                  <a:lumOff val="40000"/>
                </a:schemeClr>
              </a:solidFill>
            </a:endParaRPr>
          </a:p>
          <a:p>
            <a:pPr marL="0" indent="0">
              <a:buNone/>
            </a:pPr>
            <a:r>
              <a:rPr lang="tr-TR" sz="3400" dirty="0"/>
              <a:t>Misafirlerimiz bizim var olma sebebimizdir. Rekabet gücümüzü misafir memnuniyetini sağlayarak arttırabileceğimize ve bu sayede yer aldığımız pazarlarda çok daha iyi yerlere gelebileceğimize inanıyoruz. Misafirlerimizin şikâyetlerini takip etmek, konuyla ilgili misafirlerimizi bilgilendirmek ve çözmek yoluyla şikâyetlerini fırsat haline getirmek birincil görevimizdir.</a:t>
            </a:r>
          </a:p>
          <a:p>
            <a:pPr marL="0" indent="0">
              <a:buNone/>
            </a:pPr>
            <a:endParaRPr lang="tr-TR" b="1" dirty="0">
              <a:solidFill>
                <a:schemeClr val="tx2">
                  <a:lumMod val="60000"/>
                  <a:lumOff val="40000"/>
                </a:schemeClr>
              </a:solidFill>
            </a:endParaRPr>
          </a:p>
          <a:p>
            <a:pPr marL="0" indent="0">
              <a:buNone/>
            </a:pPr>
            <a:r>
              <a:rPr lang="tr-TR" b="1" dirty="0">
                <a:solidFill>
                  <a:schemeClr val="tx2">
                    <a:lumMod val="60000"/>
                    <a:lumOff val="40000"/>
                  </a:schemeClr>
                </a:solidFill>
              </a:rPr>
              <a:t>Çocuk Hakları</a:t>
            </a:r>
            <a:endParaRPr lang="tr-TR" dirty="0">
              <a:solidFill>
                <a:schemeClr val="tx2">
                  <a:lumMod val="60000"/>
                  <a:lumOff val="40000"/>
                </a:schemeClr>
              </a:solidFill>
            </a:endParaRPr>
          </a:p>
          <a:p>
            <a:pPr marL="0" indent="0">
              <a:buNone/>
            </a:pPr>
            <a:r>
              <a:rPr lang="tr-TR" dirty="0"/>
              <a:t>Charm Beach Hotel aile ve çocuk oteli konseptindedir. Geleceğimizi çocukların şekillendireceği bilincindeyiz. Çocukların her türlü sömürüsünü kınar ve eğitim amacı dışında 18 yaş altı çocuklar işe alınmaz. </a:t>
            </a:r>
            <a:r>
              <a:rPr lang="tr-TR" dirty="0" err="1"/>
              <a:t>Oteİimiz</a:t>
            </a:r>
            <a:r>
              <a:rPr lang="tr-TR" dirty="0"/>
              <a:t> çocuk haklarına saygı, çocuk istismarının önlenmesi, bakıma ve korunmaya muhtaç çocuklara yardım konularında faaliyet gösteren tüm yasal kuruluşlarla işbirliği içerisinde olacağını, çalışanlarının da bu konuda bilinçlenmesini sağlayacağını taahhüt eder.</a:t>
            </a:r>
            <a:endParaRPr lang="tr-TR" b="1" dirty="0">
              <a:solidFill>
                <a:schemeClr val="tx2">
                  <a:lumMod val="60000"/>
                  <a:lumOff val="40000"/>
                </a:schemeClr>
              </a:solidFill>
            </a:endParaRPr>
          </a:p>
          <a:p>
            <a:pPr marL="0" indent="0">
              <a:buNone/>
            </a:pPr>
            <a:endParaRPr lang="tr-TR" b="1" dirty="0">
              <a:solidFill>
                <a:schemeClr val="tx2">
                  <a:lumMod val="60000"/>
                  <a:lumOff val="40000"/>
                </a:schemeClr>
              </a:solidFill>
            </a:endParaRPr>
          </a:p>
          <a:p>
            <a:pPr marL="0" indent="0">
              <a:buNone/>
            </a:pPr>
            <a:r>
              <a:rPr lang="tr-TR" b="1" dirty="0">
                <a:solidFill>
                  <a:schemeClr val="tx2">
                    <a:lumMod val="60000"/>
                    <a:lumOff val="40000"/>
                  </a:schemeClr>
                </a:solidFill>
              </a:rPr>
              <a:t>Çevreye Saygı - Enerji Tasarrufu</a:t>
            </a:r>
            <a:endParaRPr lang="tr-TR" dirty="0">
              <a:solidFill>
                <a:schemeClr val="tx2">
                  <a:lumMod val="60000"/>
                  <a:lumOff val="40000"/>
                </a:schemeClr>
              </a:solidFill>
            </a:endParaRPr>
          </a:p>
          <a:p>
            <a:pPr marL="0" indent="0">
              <a:buNone/>
            </a:pPr>
            <a:r>
              <a:rPr lang="tr-TR" dirty="0"/>
              <a:t>Enerji kaynaklarımızın sınırlı olduğunun bilincinde olup, daha az enerji ve su tüketimini desteklemek için tüketim verilerimizi takip ediyor, çalışanlarımızı bilinçlendiriyor, enerji verimliliğinin sürekli iyileştirilmesini sağlamak maksadıyla çalışmalar yapıyoruz. Çevreye zarar vermemek için atıklarımızı ve tehlikeli atıklarımızı geri dönüşüm ilkeleri çerçevesinde doğayı kirletmeyecek şekilde değerlendiriyoruz. Bölgemize özel bitki ve hayvan türlerini korumak için özen gösteriyoruz.</a:t>
            </a:r>
          </a:p>
          <a:p>
            <a:pPr marL="0" indent="0">
              <a:buNone/>
            </a:pPr>
            <a:endParaRPr lang="tr-TR" b="1" dirty="0">
              <a:solidFill>
                <a:schemeClr val="tx2">
                  <a:lumMod val="60000"/>
                  <a:lumOff val="40000"/>
                </a:schemeClr>
              </a:solidFill>
            </a:endParaRPr>
          </a:p>
          <a:p>
            <a:pPr marL="0" indent="0">
              <a:buNone/>
            </a:pPr>
            <a:r>
              <a:rPr lang="tr-TR" b="1" dirty="0">
                <a:solidFill>
                  <a:schemeClr val="tx2">
                    <a:lumMod val="60000"/>
                    <a:lumOff val="40000"/>
                  </a:schemeClr>
                </a:solidFill>
              </a:rPr>
              <a:t>Güvenliği – Hijyen</a:t>
            </a:r>
            <a:endParaRPr lang="tr-TR" dirty="0">
              <a:solidFill>
                <a:schemeClr val="tx2">
                  <a:lumMod val="60000"/>
                  <a:lumOff val="40000"/>
                </a:schemeClr>
              </a:solidFill>
            </a:endParaRPr>
          </a:p>
          <a:p>
            <a:pPr marL="0" indent="0">
              <a:buNone/>
            </a:pPr>
            <a:r>
              <a:rPr lang="tr-TR" dirty="0"/>
              <a:t>Gıda zincirinde, gıda güvenliği politikalarına uygun kaliteli ürünleri sunmak, sürekli iyileştirmeler yapmak ve hijyen gereksinimlerini </a:t>
            </a:r>
            <a:r>
              <a:rPr lang="tr-TR" dirty="0" err="1"/>
              <a:t>önceliklendirmek</a:t>
            </a:r>
            <a:r>
              <a:rPr lang="tr-TR" dirty="0"/>
              <a:t> için bir gıda güvenliği sisteminin uygulanması ana ilkemizdir.</a:t>
            </a:r>
          </a:p>
          <a:p>
            <a:pPr marL="0" indent="0">
              <a:buNone/>
            </a:pPr>
            <a:r>
              <a:rPr lang="tr-TR" dirty="0"/>
              <a:t>daha iyi hizmet vermeye çalışıyoruz.</a:t>
            </a:r>
          </a:p>
          <a:p>
            <a:pPr marL="0" indent="0">
              <a:buNone/>
            </a:pPr>
            <a:endParaRPr lang="tr-TR" dirty="0"/>
          </a:p>
          <a:p>
            <a:pPr marL="0" indent="0">
              <a:buNone/>
            </a:pPr>
            <a:r>
              <a:rPr lang="tr-TR" b="1" dirty="0">
                <a:solidFill>
                  <a:schemeClr val="tx2">
                    <a:lumMod val="60000"/>
                    <a:lumOff val="40000"/>
                  </a:schemeClr>
                </a:solidFill>
              </a:rPr>
              <a:t>Yerel Ekonomiyi ve Sürdürülebilir Satın Alma Uygulamalarını Destekleme</a:t>
            </a:r>
          </a:p>
          <a:p>
            <a:pPr marL="0" indent="0">
              <a:buNone/>
            </a:pPr>
            <a:r>
              <a:rPr lang="tr-TR" dirty="0"/>
              <a:t>Yerel ekonomiye katkımızın farkındayız bu nedenle tedariklerimizin büyük kısmını yerel üreticilerden yapmaktayız. Sürdürülebilir turizm için, enerji, su ve atık verimliliği yüksek, çevre dostu ürünler ve hizmetler satın alıyoruz.	</a:t>
            </a:r>
          </a:p>
          <a:p>
            <a:endParaRPr lang="tr-TR" dirty="0"/>
          </a:p>
        </p:txBody>
      </p:sp>
    </p:spTree>
    <p:extLst>
      <p:ext uri="{BB962C8B-B14F-4D97-AF65-F5344CB8AC3E}">
        <p14:creationId xmlns:p14="http://schemas.microsoft.com/office/powerpoint/2010/main" val="2293748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4624"/>
            <a:ext cx="4355976" cy="6480720"/>
          </a:xfrm>
        </p:spPr>
        <p:txBody>
          <a:bodyPr>
            <a:normAutofit fontScale="47500" lnSpcReduction="20000"/>
          </a:bodyPr>
          <a:lstStyle/>
          <a:p>
            <a:pPr marL="0" indent="0">
              <a:buNone/>
            </a:pPr>
            <a:endParaRPr lang="tr-TR" b="1" dirty="0"/>
          </a:p>
          <a:p>
            <a:pPr marL="0" indent="0">
              <a:buNone/>
            </a:pPr>
            <a:endParaRPr lang="tr-TR" b="1" dirty="0"/>
          </a:p>
          <a:p>
            <a:pPr marL="0" indent="0">
              <a:buNone/>
            </a:pPr>
            <a:r>
              <a:rPr lang="tr-TR" b="1" dirty="0"/>
              <a:t> </a:t>
            </a:r>
            <a:r>
              <a:rPr lang="tr-TR" b="1" dirty="0">
                <a:solidFill>
                  <a:schemeClr val="tx2">
                    <a:lumMod val="60000"/>
                    <a:lumOff val="40000"/>
                  </a:schemeClr>
                </a:solidFill>
              </a:rPr>
              <a:t>Kalite Politikası</a:t>
            </a:r>
          </a:p>
          <a:p>
            <a:endParaRPr lang="tr-TR" dirty="0"/>
          </a:p>
          <a:p>
            <a:r>
              <a:rPr lang="tr-TR" dirty="0"/>
              <a:t>Charm  Beach Hotel olarak, müşteri memnuniyetini sağlayarak rekabet gücümüzü artırabileceğimize, yer aldığımız pazarlarda çok daha iyi yerlere gelebileceğimize inanıyoruz. </a:t>
            </a:r>
          </a:p>
          <a:p>
            <a:pPr lvl="0"/>
            <a:r>
              <a:rPr lang="tr-TR" dirty="0"/>
              <a:t>Hedefimiz, taahhüt etmiş olduğumuz hizmetleri yüksek kalitede en iyi şekilde vermektir.</a:t>
            </a:r>
          </a:p>
          <a:p>
            <a:r>
              <a:rPr lang="tr-TR" dirty="0"/>
              <a:t> </a:t>
            </a:r>
          </a:p>
          <a:p>
            <a:pPr lvl="0"/>
            <a:r>
              <a:rPr lang="tr-TR" dirty="0"/>
              <a:t>Bunu başarabilmek için en değerli desteği, alanında uzman çalışanlarımızdan almaktayız.</a:t>
            </a:r>
          </a:p>
          <a:p>
            <a:r>
              <a:rPr lang="tr-TR" dirty="0"/>
              <a:t> </a:t>
            </a:r>
          </a:p>
          <a:p>
            <a:pPr lvl="0"/>
            <a:r>
              <a:rPr lang="tr-TR" dirty="0"/>
              <a:t>Müşteri, çalışan ve diğer taraflardan gelebilecek geri bildirimleri, yasal mevzuatların da ötesinde müşteri odaklı bakış açısı ile adil ve tarafsız olarak değerlendiririz.</a:t>
            </a:r>
          </a:p>
          <a:p>
            <a:r>
              <a:rPr lang="tr-TR" dirty="0"/>
              <a:t> </a:t>
            </a:r>
          </a:p>
          <a:p>
            <a:pPr lvl="0"/>
            <a:r>
              <a:rPr lang="tr-TR" dirty="0"/>
              <a:t>Mevcut kalite ve şikâyetleri ele alma sistemimizin, her bir çalışanımız tarafından bilinçli uygulanması, hizmet kalitemizin ve müşteri memnuniyetinin sürekli olarak iyileştirilmesine katkı sağlayacaktır</a:t>
            </a:r>
            <a:r>
              <a:rPr lang="tr-TR" sz="4000" dirty="0"/>
              <a:t>.</a:t>
            </a:r>
          </a:p>
          <a:p>
            <a:endParaRPr lang="tr-TR" dirty="0"/>
          </a:p>
        </p:txBody>
      </p:sp>
      <p:pic>
        <p:nvPicPr>
          <p:cNvPr id="4" name="Picture 4" descr="KALİTE POLİTİKAMIZ | Karaman Döküm Sanay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980728"/>
            <a:ext cx="381642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561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88640"/>
            <a:ext cx="8686800" cy="5937523"/>
          </a:xfrm>
        </p:spPr>
        <p:txBody>
          <a:bodyPr>
            <a:normAutofit fontScale="47500" lnSpcReduction="20000"/>
          </a:bodyPr>
          <a:lstStyle/>
          <a:p>
            <a:pPr marL="0" indent="0">
              <a:buNone/>
            </a:pPr>
            <a:r>
              <a:rPr lang="en-US" sz="4000" b="1" dirty="0">
                <a:solidFill>
                  <a:schemeClr val="tx2">
                    <a:lumMod val="60000"/>
                    <a:lumOff val="40000"/>
                  </a:schemeClr>
                </a:solidFill>
              </a:rPr>
              <a:t>SÜRDÜRÜLEBİLİR SATIN ALMA POLİTİKASI</a:t>
            </a:r>
            <a:endParaRPr lang="tr-TR" sz="4000" b="1" dirty="0">
              <a:solidFill>
                <a:schemeClr val="tx2">
                  <a:lumMod val="60000"/>
                  <a:lumOff val="40000"/>
                </a:schemeClr>
              </a:solidFill>
            </a:endParaRPr>
          </a:p>
          <a:p>
            <a:endParaRPr lang="tr-TR" sz="4000" b="1" dirty="0">
              <a:solidFill>
                <a:schemeClr val="tx2">
                  <a:lumMod val="60000"/>
                  <a:lumOff val="40000"/>
                </a:schemeClr>
              </a:solidFill>
            </a:endParaRPr>
          </a:p>
          <a:p>
            <a:endParaRPr lang="tr-TR" sz="2800" dirty="0"/>
          </a:p>
          <a:p>
            <a:r>
              <a:rPr lang="tr-TR" dirty="0"/>
              <a:t>Sürdürülebilir tedarik anlayışı doğrultusunda tedarikçilerimizin/çözüm ortaklarımızın;</a:t>
            </a:r>
          </a:p>
          <a:p>
            <a:endParaRPr lang="tr-TR" dirty="0"/>
          </a:p>
          <a:p>
            <a:pPr lvl="0"/>
            <a:r>
              <a:rPr lang="tr-TR" dirty="0"/>
              <a:t>Kalite Güvence Yönetim Sistemleri, Çevre ve İş Sağlığı Güvenliği Yönetim Sistemleri, uluslararası düzeyde kabul görmüş çevre ve sürdürülebilirlik etiketlerine/sertifikalarına sahip olmasına,</a:t>
            </a:r>
          </a:p>
          <a:p>
            <a:pPr lvl="0"/>
            <a:endParaRPr lang="tr-TR" dirty="0"/>
          </a:p>
          <a:p>
            <a:pPr lvl="0"/>
            <a:r>
              <a:rPr lang="tr-TR" dirty="0"/>
              <a:t>Üretim ve tedarikte, çevreye zararlı etkilerinin olmamasına, çevre mevzuatlarına uyuyor olmasına,</a:t>
            </a:r>
          </a:p>
          <a:p>
            <a:pPr lvl="0"/>
            <a:r>
              <a:rPr lang="tr-TR" dirty="0"/>
              <a:t>Kaynakları; doğal yaşama, ekosisteme zarar vermeden, uygun bir şekilde kullanıyor/tüketiyor olmasına, avlanma yasaklarına uyuyor olmasına,</a:t>
            </a:r>
          </a:p>
          <a:p>
            <a:pPr lvl="0"/>
            <a:endParaRPr lang="tr-TR" dirty="0"/>
          </a:p>
          <a:p>
            <a:pPr lvl="0"/>
            <a:r>
              <a:rPr lang="tr-TR" dirty="0"/>
              <a:t>Atıklarını en aza indirmek ve doğru yönetmek için çalışıyor olmasına, ürün ambalajlarında daha az ambalajlamaya veya dökme ambalajlama alternatifleri sunuyor olmasına,</a:t>
            </a:r>
          </a:p>
          <a:p>
            <a:pPr lvl="0"/>
            <a:endParaRPr lang="tr-TR" dirty="0"/>
          </a:p>
          <a:p>
            <a:pPr lvl="0"/>
            <a:r>
              <a:rPr lang="en-US" dirty="0"/>
              <a:t>Çevre </a:t>
            </a:r>
            <a:r>
              <a:rPr lang="en-US" dirty="0" err="1"/>
              <a:t>dostu</a:t>
            </a:r>
            <a:r>
              <a:rPr lang="en-US" dirty="0"/>
              <a:t>, </a:t>
            </a:r>
            <a:r>
              <a:rPr lang="en-US" dirty="0" err="1"/>
              <a:t>tasarruflu</a:t>
            </a:r>
            <a:r>
              <a:rPr lang="en-US" dirty="0"/>
              <a:t>, </a:t>
            </a:r>
            <a:r>
              <a:rPr lang="en-US" dirty="0" err="1"/>
              <a:t>yöresel</a:t>
            </a:r>
            <a:r>
              <a:rPr lang="en-US" dirty="0"/>
              <a:t>, </a:t>
            </a:r>
            <a:r>
              <a:rPr lang="en-US" dirty="0" err="1"/>
              <a:t>etik</a:t>
            </a:r>
            <a:r>
              <a:rPr lang="en-US" dirty="0"/>
              <a:t> </a:t>
            </a:r>
            <a:r>
              <a:rPr lang="en-US" dirty="0" err="1"/>
              <a:t>değerlere</a:t>
            </a:r>
            <a:r>
              <a:rPr lang="en-US" dirty="0"/>
              <a:t> </a:t>
            </a:r>
            <a:r>
              <a:rPr lang="en-US" dirty="0" err="1"/>
              <a:t>önem</a:t>
            </a:r>
            <a:r>
              <a:rPr lang="en-US" dirty="0"/>
              <a:t> </a:t>
            </a:r>
            <a:r>
              <a:rPr lang="en-US" dirty="0" err="1"/>
              <a:t>veren</a:t>
            </a:r>
            <a:r>
              <a:rPr lang="en-US" dirty="0"/>
              <a:t>, </a:t>
            </a:r>
            <a:r>
              <a:rPr lang="en-US" dirty="0" err="1"/>
              <a:t>geri</a:t>
            </a:r>
            <a:r>
              <a:rPr lang="en-US" dirty="0"/>
              <a:t> </a:t>
            </a:r>
            <a:r>
              <a:rPr lang="en-US" dirty="0" err="1"/>
              <a:t>dönüşebilir</a:t>
            </a:r>
            <a:r>
              <a:rPr lang="en-US" dirty="0"/>
              <a:t> </a:t>
            </a:r>
            <a:r>
              <a:rPr lang="en-US" dirty="0" err="1"/>
              <a:t>veya</a:t>
            </a:r>
            <a:r>
              <a:rPr lang="en-US" dirty="0"/>
              <a:t> </a:t>
            </a:r>
            <a:r>
              <a:rPr lang="en-US" dirty="0" err="1"/>
              <a:t>geri</a:t>
            </a:r>
            <a:r>
              <a:rPr lang="en-US" dirty="0"/>
              <a:t> </a:t>
            </a:r>
            <a:r>
              <a:rPr lang="en-US" dirty="0" err="1"/>
              <a:t>dönüştürülmüş</a:t>
            </a:r>
            <a:r>
              <a:rPr lang="en-US" dirty="0"/>
              <a:t> </a:t>
            </a:r>
            <a:r>
              <a:rPr lang="en-US" dirty="0" err="1"/>
              <a:t>malzeme</a:t>
            </a:r>
            <a:r>
              <a:rPr lang="en-US" dirty="0"/>
              <a:t> </a:t>
            </a:r>
            <a:r>
              <a:rPr lang="en-US" dirty="0" err="1"/>
              <a:t>kullanan</a:t>
            </a:r>
            <a:r>
              <a:rPr lang="en-US" dirty="0"/>
              <a:t>, </a:t>
            </a:r>
            <a:r>
              <a:rPr lang="en-US" dirty="0" err="1"/>
              <a:t>organik</a:t>
            </a:r>
            <a:r>
              <a:rPr lang="en-US" dirty="0"/>
              <a:t>, bio, vegan, </a:t>
            </a:r>
            <a:r>
              <a:rPr lang="en-US" dirty="0" err="1"/>
              <a:t>hayvanlar</a:t>
            </a:r>
            <a:r>
              <a:rPr lang="en-US" dirty="0"/>
              <a:t> </a:t>
            </a:r>
            <a:r>
              <a:rPr lang="en-US" dirty="0" err="1"/>
              <a:t>üzerinde</a:t>
            </a:r>
            <a:r>
              <a:rPr lang="en-US" dirty="0"/>
              <a:t> </a:t>
            </a:r>
            <a:r>
              <a:rPr lang="en-US" dirty="0" err="1"/>
              <a:t>denenmemiş</a:t>
            </a:r>
            <a:r>
              <a:rPr lang="en-US" dirty="0"/>
              <a:t>, </a:t>
            </a:r>
            <a:r>
              <a:rPr lang="en-US" dirty="0" err="1"/>
              <a:t>zararlı</a:t>
            </a:r>
            <a:r>
              <a:rPr lang="en-US" dirty="0"/>
              <a:t> </a:t>
            </a:r>
            <a:r>
              <a:rPr lang="en-US" dirty="0" err="1"/>
              <a:t>kimyasal</a:t>
            </a:r>
            <a:r>
              <a:rPr lang="en-US" dirty="0"/>
              <a:t> </a:t>
            </a:r>
            <a:r>
              <a:rPr lang="en-US" dirty="0" err="1"/>
              <a:t>bileşenler</a:t>
            </a:r>
            <a:r>
              <a:rPr lang="en-US" dirty="0"/>
              <a:t> </a:t>
            </a:r>
            <a:r>
              <a:rPr lang="en-US" dirty="0" err="1"/>
              <a:t>içermeyen</a:t>
            </a:r>
            <a:r>
              <a:rPr lang="en-US" dirty="0"/>
              <a:t> vb. </a:t>
            </a:r>
            <a:r>
              <a:rPr lang="en-US" dirty="0" err="1"/>
              <a:t>alternatifleri</a:t>
            </a:r>
            <a:r>
              <a:rPr lang="en-US" dirty="0"/>
              <a:t> </a:t>
            </a:r>
            <a:r>
              <a:rPr lang="en-US" dirty="0" err="1"/>
              <a:t>sunmalarına</a:t>
            </a:r>
            <a:r>
              <a:rPr lang="en-US" dirty="0"/>
              <a:t>, </a:t>
            </a:r>
            <a:endParaRPr lang="tr-TR" dirty="0"/>
          </a:p>
          <a:p>
            <a:pPr lvl="0"/>
            <a:endParaRPr lang="tr-TR" dirty="0"/>
          </a:p>
          <a:p>
            <a:pPr lvl="0"/>
            <a:r>
              <a:rPr lang="en-US" dirty="0" err="1"/>
              <a:t>Yerli</a:t>
            </a:r>
            <a:r>
              <a:rPr lang="en-US" dirty="0"/>
              <a:t> ve </a:t>
            </a:r>
            <a:r>
              <a:rPr lang="en-US" dirty="0" err="1"/>
              <a:t>yerel</a:t>
            </a:r>
            <a:r>
              <a:rPr lang="en-US" dirty="0"/>
              <a:t> </a:t>
            </a:r>
            <a:r>
              <a:rPr lang="en-US" dirty="0" err="1"/>
              <a:t>üretim</a:t>
            </a:r>
            <a:r>
              <a:rPr lang="en-US" dirty="0"/>
              <a:t>/</a:t>
            </a:r>
            <a:r>
              <a:rPr lang="en-US" dirty="0" err="1"/>
              <a:t>hizmet</a:t>
            </a:r>
            <a:r>
              <a:rPr lang="en-US" dirty="0"/>
              <a:t> sağlayıcısı </a:t>
            </a:r>
            <a:r>
              <a:rPr lang="en-US" dirty="0" err="1"/>
              <a:t>olmasına</a:t>
            </a:r>
            <a:r>
              <a:rPr lang="en-US" dirty="0"/>
              <a:t>, </a:t>
            </a:r>
            <a:endParaRPr lang="tr-TR" dirty="0"/>
          </a:p>
          <a:p>
            <a:pPr lvl="0"/>
            <a:endParaRPr lang="tr-TR" dirty="0"/>
          </a:p>
          <a:p>
            <a:r>
              <a:rPr lang="en-US" dirty="0" err="1"/>
              <a:t>Ülkemizin</a:t>
            </a:r>
            <a:r>
              <a:rPr lang="en-US" dirty="0"/>
              <a:t>/</a:t>
            </a:r>
            <a:r>
              <a:rPr lang="en-US" dirty="0" err="1"/>
              <a:t>bölgemizin</a:t>
            </a:r>
            <a:r>
              <a:rPr lang="en-US" dirty="0"/>
              <a:t> </a:t>
            </a:r>
            <a:r>
              <a:rPr lang="en-US" dirty="0" err="1"/>
              <a:t>mutfağını</a:t>
            </a:r>
            <a:r>
              <a:rPr lang="en-US" dirty="0"/>
              <a:t>, </a:t>
            </a:r>
            <a:r>
              <a:rPr lang="en-US" dirty="0" err="1"/>
              <a:t>geleneklerini</a:t>
            </a:r>
            <a:r>
              <a:rPr lang="en-US" dirty="0"/>
              <a:t>, </a:t>
            </a:r>
            <a:r>
              <a:rPr lang="en-US" dirty="0" err="1"/>
              <a:t>kültürünü</a:t>
            </a:r>
            <a:r>
              <a:rPr lang="en-US" dirty="0"/>
              <a:t> </a:t>
            </a:r>
            <a:r>
              <a:rPr lang="en-US" dirty="0" err="1"/>
              <a:t>yansıtan</a:t>
            </a:r>
            <a:r>
              <a:rPr lang="en-US" dirty="0"/>
              <a:t>/tainted </a:t>
            </a:r>
            <a:r>
              <a:rPr lang="en-US" dirty="0" err="1"/>
              <a:t>ürün</a:t>
            </a:r>
            <a:r>
              <a:rPr lang="en-US" dirty="0"/>
              <a:t>/</a:t>
            </a:r>
            <a:r>
              <a:rPr lang="en-US" dirty="0" err="1"/>
              <a:t>hizmet</a:t>
            </a:r>
            <a:r>
              <a:rPr lang="en-US" dirty="0"/>
              <a:t> </a:t>
            </a:r>
            <a:r>
              <a:rPr lang="en-US" dirty="0" err="1"/>
              <a:t>olmasına</a:t>
            </a:r>
            <a:r>
              <a:rPr lang="en-US" dirty="0"/>
              <a:t>, </a:t>
            </a:r>
            <a:r>
              <a:rPr lang="en-US" dirty="0" err="1"/>
              <a:t>Önem</a:t>
            </a:r>
            <a:r>
              <a:rPr lang="en-US" dirty="0"/>
              <a:t> </a:t>
            </a:r>
            <a:r>
              <a:rPr lang="en-US" dirty="0" err="1"/>
              <a:t>verir</a:t>
            </a:r>
            <a:r>
              <a:rPr lang="en-US" dirty="0"/>
              <a:t> ve </a:t>
            </a:r>
            <a:r>
              <a:rPr lang="en-US" dirty="0" err="1"/>
              <a:t>bu</a:t>
            </a:r>
            <a:r>
              <a:rPr lang="en-US" dirty="0"/>
              <a:t> </a:t>
            </a:r>
            <a:r>
              <a:rPr lang="en-US" dirty="0" err="1"/>
              <a:t>bakış</a:t>
            </a:r>
            <a:r>
              <a:rPr lang="en-US" dirty="0"/>
              <a:t> </a:t>
            </a:r>
            <a:r>
              <a:rPr lang="en-US" dirty="0" err="1"/>
              <a:t>açımızı</a:t>
            </a:r>
            <a:r>
              <a:rPr lang="en-US" dirty="0"/>
              <a:t> </a:t>
            </a:r>
            <a:r>
              <a:rPr lang="en-US" dirty="0" err="1"/>
              <a:t>paydaş</a:t>
            </a:r>
            <a:r>
              <a:rPr lang="en-US" dirty="0"/>
              <a:t> </a:t>
            </a:r>
            <a:r>
              <a:rPr lang="en-US" dirty="0" err="1"/>
              <a:t>tedarikçilerimize</a:t>
            </a:r>
            <a:r>
              <a:rPr lang="en-US" dirty="0"/>
              <a:t> </a:t>
            </a:r>
            <a:r>
              <a:rPr lang="en-US" dirty="0" err="1"/>
              <a:t>iletiriz</a:t>
            </a:r>
            <a:r>
              <a:rPr lang="en-US" dirty="0"/>
              <a:t>. </a:t>
            </a:r>
            <a:r>
              <a:rPr lang="en-US" dirty="0" err="1"/>
              <a:t>Tedarikçilerimiz</a:t>
            </a:r>
            <a:r>
              <a:rPr lang="en-US" dirty="0"/>
              <a:t> </a:t>
            </a:r>
            <a:r>
              <a:rPr lang="en-US" dirty="0" err="1"/>
              <a:t>ile</a:t>
            </a:r>
            <a:r>
              <a:rPr lang="en-US" dirty="0"/>
              <a:t> </a:t>
            </a:r>
            <a:r>
              <a:rPr lang="en-US" dirty="0" err="1"/>
              <a:t>birlikte</a:t>
            </a:r>
            <a:r>
              <a:rPr lang="en-US" dirty="0"/>
              <a:t> </a:t>
            </a:r>
            <a:r>
              <a:rPr lang="en-US" dirty="0" err="1"/>
              <a:t>verimli</a:t>
            </a:r>
            <a:r>
              <a:rPr lang="en-US" dirty="0"/>
              <a:t> satın alma </a:t>
            </a:r>
            <a:r>
              <a:rPr lang="en-US" dirty="0" err="1"/>
              <a:t>fırsatları</a:t>
            </a:r>
            <a:r>
              <a:rPr lang="en-US" dirty="0"/>
              <a:t> </a:t>
            </a:r>
            <a:r>
              <a:rPr lang="en-US" dirty="0" err="1"/>
              <a:t>yaratmaya</a:t>
            </a:r>
            <a:r>
              <a:rPr lang="en-US" dirty="0"/>
              <a:t> </a:t>
            </a:r>
            <a:r>
              <a:rPr lang="en-US" dirty="0" err="1"/>
              <a:t>çalışır</a:t>
            </a:r>
            <a:r>
              <a:rPr lang="en-US" dirty="0"/>
              <a:t>, </a:t>
            </a:r>
            <a:r>
              <a:rPr lang="en-US" dirty="0" err="1"/>
              <a:t>tedarik</a:t>
            </a:r>
            <a:r>
              <a:rPr lang="en-US" dirty="0"/>
              <a:t> </a:t>
            </a:r>
            <a:r>
              <a:rPr lang="en-US" dirty="0" err="1"/>
              <a:t>süreçlerinden</a:t>
            </a:r>
            <a:r>
              <a:rPr lang="en-US" dirty="0"/>
              <a:t> </a:t>
            </a:r>
            <a:r>
              <a:rPr lang="en-US" dirty="0" err="1"/>
              <a:t>doğan</a:t>
            </a:r>
            <a:r>
              <a:rPr lang="en-US" dirty="0"/>
              <a:t> </a:t>
            </a:r>
            <a:r>
              <a:rPr lang="en-US" dirty="0" err="1"/>
              <a:t>çevre</a:t>
            </a:r>
            <a:r>
              <a:rPr lang="en-US" dirty="0"/>
              <a:t> </a:t>
            </a:r>
            <a:r>
              <a:rPr lang="en-US" dirty="0" err="1"/>
              <a:t>etkilerini</a:t>
            </a:r>
            <a:r>
              <a:rPr lang="en-US" dirty="0"/>
              <a:t> </a:t>
            </a:r>
            <a:r>
              <a:rPr lang="en-US" dirty="0" err="1"/>
              <a:t>azaltmayı</a:t>
            </a:r>
            <a:r>
              <a:rPr lang="en-US" dirty="0"/>
              <a:t> </a:t>
            </a:r>
            <a:r>
              <a:rPr lang="en-US" dirty="0" err="1"/>
              <a:t>hedefleriz</a:t>
            </a:r>
            <a:r>
              <a:rPr lang="en-US" dirty="0"/>
              <a:t>.</a:t>
            </a:r>
            <a:endParaRPr lang="tr-TR" dirty="0"/>
          </a:p>
          <a:p>
            <a:endParaRPr lang="tr-TR" dirty="0"/>
          </a:p>
        </p:txBody>
      </p:sp>
    </p:spTree>
    <p:extLst>
      <p:ext uri="{BB962C8B-B14F-4D97-AF65-F5344CB8AC3E}">
        <p14:creationId xmlns:p14="http://schemas.microsoft.com/office/powerpoint/2010/main" val="4185997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686800" cy="6126163"/>
          </a:xfrm>
        </p:spPr>
        <p:txBody>
          <a:bodyPr>
            <a:normAutofit fontScale="47500" lnSpcReduction="20000"/>
          </a:bodyPr>
          <a:lstStyle/>
          <a:p>
            <a:pPr marL="0" indent="0">
              <a:buNone/>
            </a:pPr>
            <a:endParaRPr lang="tr-TR" sz="4000" b="1" dirty="0" smtClean="0">
              <a:solidFill>
                <a:schemeClr val="tx2">
                  <a:lumMod val="60000"/>
                  <a:lumOff val="40000"/>
                </a:schemeClr>
              </a:solidFill>
            </a:endParaRPr>
          </a:p>
          <a:p>
            <a:pPr marL="0" indent="0">
              <a:buNone/>
            </a:pPr>
            <a:r>
              <a:rPr lang="tr-TR" sz="4000" b="1" dirty="0" smtClean="0">
                <a:solidFill>
                  <a:schemeClr val="tx2">
                    <a:lumMod val="60000"/>
                    <a:lumOff val="40000"/>
                  </a:schemeClr>
                </a:solidFill>
              </a:rPr>
              <a:t>ÇEVRE </a:t>
            </a:r>
            <a:r>
              <a:rPr lang="tr-TR" sz="4000" b="1" dirty="0">
                <a:solidFill>
                  <a:schemeClr val="tx2">
                    <a:lumMod val="60000"/>
                    <a:lumOff val="40000"/>
                  </a:schemeClr>
                </a:solidFill>
              </a:rPr>
              <a:t>ETKİLERİNİN AZALTILMASI</a:t>
            </a:r>
          </a:p>
          <a:p>
            <a:pPr marL="0" indent="0">
              <a:buNone/>
            </a:pPr>
            <a:r>
              <a:rPr lang="tr-TR" dirty="0"/>
              <a:t>        </a:t>
            </a:r>
          </a:p>
          <a:p>
            <a:pPr marL="0" indent="0">
              <a:buNone/>
            </a:pPr>
            <a:endParaRPr lang="tr-TR" dirty="0"/>
          </a:p>
          <a:p>
            <a:pPr marL="0" indent="0">
              <a:buNone/>
            </a:pPr>
            <a:endParaRPr lang="tr-TR" sz="2900" dirty="0" smtClean="0"/>
          </a:p>
          <a:p>
            <a:pPr marL="0" indent="0">
              <a:buNone/>
            </a:pPr>
            <a:endParaRPr lang="tr-TR" sz="2900" dirty="0"/>
          </a:p>
          <a:p>
            <a:pPr marL="0" indent="0">
              <a:buNone/>
            </a:pPr>
            <a:endParaRPr lang="tr-TR" sz="3400" dirty="0"/>
          </a:p>
          <a:p>
            <a:pPr marL="0" indent="0">
              <a:buNone/>
            </a:pPr>
            <a:endParaRPr lang="tr-TR" sz="3400" dirty="0"/>
          </a:p>
          <a:p>
            <a:pPr lvl="0"/>
            <a:r>
              <a:rPr lang="tr-TR" sz="3400" dirty="0"/>
              <a:t>Su, enerji ve tüm doğal kaynakları tasarruflu kullanmaya çalışırız, bu hassasiyetimizi çalışanlarımız, misafirlerimiz, tedarikçilerimiz ile paylaşırız,</a:t>
            </a:r>
          </a:p>
          <a:p>
            <a:pPr lvl="0"/>
            <a:r>
              <a:rPr lang="tr-TR" sz="3400" dirty="0"/>
              <a:t>Çevre yönetimi konusundaki performansımızı ölçer ve bu verileri hedefler ile izler ve performansımızı geliştirmeye çalışırız,</a:t>
            </a:r>
          </a:p>
          <a:p>
            <a:pPr lvl="0"/>
            <a:r>
              <a:rPr lang="tr-TR" sz="3400" dirty="0"/>
              <a:t>Çalışanlarımızı çevre konusun da eğitmeyi ve duyarlılıklarını arttırmayı amaçlarız,</a:t>
            </a:r>
          </a:p>
          <a:p>
            <a:pPr lvl="0"/>
            <a:r>
              <a:rPr lang="tr-TR" sz="3400" dirty="0"/>
              <a:t>Misafirlerimizin ve çalışanlarımızın çevre koruma politikamıza katılımını sağlamak için çalışmalar yapar, bu felsefenin bir yaşam kültürü haline gelmesi için çalışırız. </a:t>
            </a:r>
          </a:p>
          <a:p>
            <a:r>
              <a:rPr lang="tr-TR" sz="3400" dirty="0"/>
              <a:t>Toplanan tüm dönüştürülebilir ambalaj atıkları ve organik atıklar lisanslı firmalara teslim edilmekte böylece geri dönüşüme katkı sağlanmaktadır.  </a:t>
            </a:r>
          </a:p>
          <a:p>
            <a:r>
              <a:rPr lang="tr-TR" sz="3400" dirty="0"/>
              <a:t>Satın alımlarda mümkün olan her yerde büyük ambalajlı ürün tedarik edilmesini önceliğimiz olarak kabul etmekte, böylece fazla ambalaj atığı oluşumunu engellemeye çalışmaktayız.  </a:t>
            </a:r>
          </a:p>
          <a:p>
            <a:r>
              <a:rPr lang="tr-TR" sz="3400" dirty="0"/>
              <a:t>Tek kullanımlık kahvaltılık ürünler yerine büyük ambalajlı kutu ve kova ürünler satın alınarak ambalaj atığı azaltılmaya çalışılmaktadır.  </a:t>
            </a:r>
          </a:p>
          <a:p>
            <a:r>
              <a:rPr lang="tr-TR" sz="3400" dirty="0"/>
              <a:t>Bitkisel atık yağ ve tehlikeli atıklarımızı yasaların öngördüğü şekillerde depolayarak lisanslı firmalarla bertaraf/geri kazanıma göndermekteyiz.  </a:t>
            </a:r>
          </a:p>
          <a:p>
            <a:r>
              <a:rPr lang="tr-TR" sz="3400" dirty="0"/>
              <a:t>Tesisimizin genel alanlarında tekrar doldurulabilir sabunluklar kullanılmaktadır. </a:t>
            </a:r>
          </a:p>
          <a:p>
            <a:endParaRPr lang="tr-TR"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60647"/>
            <a:ext cx="4896543" cy="1584177"/>
          </a:xfrm>
          <a:prstGeom prst="rect">
            <a:avLst/>
          </a:prstGeom>
          <a:noFill/>
          <a:ln>
            <a:noFill/>
          </a:ln>
        </p:spPr>
      </p:pic>
    </p:spTree>
    <p:extLst>
      <p:ext uri="{BB962C8B-B14F-4D97-AF65-F5344CB8AC3E}">
        <p14:creationId xmlns:p14="http://schemas.microsoft.com/office/powerpoint/2010/main" val="1467616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4624"/>
            <a:ext cx="8686800" cy="6081539"/>
          </a:xfrm>
        </p:spPr>
        <p:txBody>
          <a:bodyPr>
            <a:normAutofit fontScale="70000" lnSpcReduction="20000"/>
          </a:bodyPr>
          <a:lstStyle/>
          <a:p>
            <a:pPr marL="0" indent="0">
              <a:buNone/>
            </a:pPr>
            <a:r>
              <a:rPr lang="tr-TR" sz="4000" b="1" dirty="0"/>
              <a:t> </a:t>
            </a:r>
            <a:r>
              <a:rPr lang="tr-TR" sz="2900" b="1" dirty="0">
                <a:solidFill>
                  <a:schemeClr val="tx2">
                    <a:lumMod val="60000"/>
                    <a:lumOff val="40000"/>
                  </a:schemeClr>
                </a:solidFill>
              </a:rPr>
              <a:t>ATIK YÖNETİMİ</a:t>
            </a:r>
          </a:p>
          <a:p>
            <a:pPr marL="0" indent="0">
              <a:buNone/>
            </a:pPr>
            <a:endParaRPr lang="tr-TR" sz="2600" dirty="0"/>
          </a:p>
          <a:p>
            <a:pPr marL="0" indent="0">
              <a:buNone/>
            </a:pPr>
            <a:r>
              <a:rPr lang="tr-TR" sz="2600" dirty="0"/>
              <a:t>Atık yönetimi, atığın kaynağında azaltılması, özelliğine göre ayrılması, toplanması, depolanması, geri kazanılması, taşınması, bertaraf edilmesi ve bertaraf işlemleri sonrası kontrolü gibi işlemleri içeren bir yönetim biçimidir. </a:t>
            </a:r>
          </a:p>
          <a:p>
            <a:pPr marL="285750" indent="-285750"/>
            <a:r>
              <a:rPr lang="tr-TR" sz="2600" dirty="0"/>
              <a:t>Bendis Beach Hotel olarak uyguladığımız Atık Yönetimi Sistemimizde öncelikli amacımız atık miktarını azaltmak, oluşan atıklarımızı iyi yöneterek çevreye en az zarar ile bertaraf etmek ve geri kazanılabilir olanları tekrar kazanmaktır.</a:t>
            </a:r>
          </a:p>
          <a:p>
            <a:pPr marL="285750" indent="-285750"/>
            <a:r>
              <a:rPr lang="tr-TR" sz="2600" dirty="0"/>
              <a:t>Atıklarımızı minimuma indirmeye, kirliliği kaynağında önlemeye, enerjiyi verimli kullanmaya ve faaliyetlerimizin çevre üzerindeki olumsuz etkilerini azaltmaya               çaba gösteriyoruz</a:t>
            </a:r>
          </a:p>
          <a:p>
            <a:pPr marL="285750" indent="-285750"/>
            <a:r>
              <a:rPr lang="tr-TR" sz="2600" dirty="0"/>
              <a:t>Genel alanlarda ve misafir odalarında atıklarını ayrıştırmalarını sağlamak için misafirlerimize ayrıştırma kutuları sağlamaktayız. Otellerimizde uyguladığımız Atık Yönetim Sistemi ile ilgili bilgilendirme yapmakta ve onları da atık miktarını azaltma ve oluşan atıkları ayrıştırma konusunda teşvik etmekteyiz.</a:t>
            </a:r>
          </a:p>
          <a:p>
            <a:pPr marL="285750" lvl="0" indent="-285750"/>
            <a:r>
              <a:rPr lang="tr-TR" sz="2600" dirty="0"/>
              <a:t>Toplanan tüm dönüştürülebilir ambalaj atıkları ve organik atıklar lisanslı firmalara teslim edilmekte böylece geri dönüşüme katkı sağlanmaktadır.</a:t>
            </a:r>
          </a:p>
          <a:p>
            <a:pPr marL="285750" lvl="0" indent="-285750"/>
            <a:r>
              <a:rPr lang="tr-TR" sz="2600" dirty="0"/>
              <a:t>Satın alımlarda mümkün olan her yerde büyük ambalajlı ürün tedarik edilmesini önceliğimiz olarak Tek kullanımlık kahvaltılık ürünler yerine büyük ambalajlı kutu ve kova ürünler satın alınarak ambalaj atığı azaltılmaya çalışılmaktadır.</a:t>
            </a:r>
          </a:p>
          <a:p>
            <a:pPr marL="285750" lvl="0" indent="-285750"/>
            <a:r>
              <a:rPr lang="tr-TR" sz="2600" dirty="0"/>
              <a:t>Bitkisel atık yağ ve tehlikeli atıklarımızı yasaların öngördüğü şekillerde depolayarak lisanslı firmalarla bertaraf/geri kazanıma göndermekteyiz</a:t>
            </a:r>
          </a:p>
          <a:p>
            <a:pPr marL="285750" lvl="0" indent="-285750"/>
            <a:r>
              <a:rPr lang="tr-TR" sz="2600" dirty="0"/>
              <a:t>Kabul etmekte, böylece fazla ambalaj atığı oluşumunu engellemeye çalışmaktayız.</a:t>
            </a:r>
          </a:p>
          <a:p>
            <a:endParaRPr lang="tr-TR" dirty="0"/>
          </a:p>
        </p:txBody>
      </p:sp>
    </p:spTree>
    <p:extLst>
      <p:ext uri="{BB962C8B-B14F-4D97-AF65-F5344CB8AC3E}">
        <p14:creationId xmlns:p14="http://schemas.microsoft.com/office/powerpoint/2010/main" val="3723296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686800" cy="6453336"/>
          </a:xfrm>
        </p:spPr>
        <p:txBody>
          <a:bodyPr>
            <a:normAutofit/>
          </a:bodyPr>
          <a:lstStyle/>
          <a:p>
            <a:pPr marL="285750" indent="-285750"/>
            <a:r>
              <a:rPr lang="tr-TR" sz="1800" dirty="0"/>
              <a:t>Genel alanlarda ve misafir odalarında atıklarını ayrıştırmalarını sağlamak için misafirlerimize ayrıştırma kutuları sağlamaktayız. Otellerimizde uyguladığımız Atık Yönetim Sistemi ile ilgili bilgilendirme yapmakta ve onları da atık miktarını azaltma ve oluşan atıkları ayrıştırma konusunda teşvik etmekteyiz.</a:t>
            </a:r>
          </a:p>
          <a:p>
            <a:pPr marL="285750" lvl="0" indent="-285750"/>
            <a:r>
              <a:rPr lang="tr-TR" sz="1800" dirty="0"/>
              <a:t>Toplanan tüm dönüştürülebilir ambalaj atıkları ve organik atıklar lisanslı firmalara teslim edilmekte böylece geri dönüşüme katkı sağlanmaktadır.</a:t>
            </a:r>
          </a:p>
          <a:p>
            <a:pPr marL="285750" lvl="0" indent="-285750"/>
            <a:r>
              <a:rPr lang="tr-TR" sz="1800" dirty="0"/>
              <a:t>Satın alımlarda mümkün olan her yerde büyük ambalajlı ürün tedarik edilmesini önceliğimiz olarak Tek kullanımlık kahvaltılık ürünler yerine büyük ambalajlı kutu ve kova ürünler satın alınarak ambalaj atığı azaltılmaya çalışılmaktadır.</a:t>
            </a:r>
          </a:p>
          <a:p>
            <a:pPr marL="285750" lvl="0" indent="-285750"/>
            <a:r>
              <a:rPr lang="tr-TR" sz="1800" dirty="0"/>
              <a:t>Bitkisel atık yağ ve tehlikeli atıklarımızı yasaların öngördüğü şekillerde depolayarak lisanslı firmalarla bertaraf/geri kazanıma göndermekteyiz kabul etmekte, böylece fazla ambalaj atığı oluşumunu engellemeye çalışmaktayız.</a:t>
            </a:r>
          </a:p>
          <a:p>
            <a:endParaRPr lang="tr-TR" dirty="0"/>
          </a:p>
        </p:txBody>
      </p:sp>
      <p:pic>
        <p:nvPicPr>
          <p:cNvPr id="4" name="Resim 3" descr="Atık Yönetimi Nedir? - ARÇEV LTD ŞTİ"/>
          <p:cNvPicPr/>
          <p:nvPr/>
        </p:nvPicPr>
        <p:blipFill>
          <a:blip r:embed="rId2">
            <a:extLst>
              <a:ext uri="{28A0092B-C50C-407E-A947-70E740481C1C}">
                <a14:useLocalDpi xmlns:a14="http://schemas.microsoft.com/office/drawing/2010/main" val="0"/>
              </a:ext>
            </a:extLst>
          </a:blip>
          <a:srcRect/>
          <a:stretch>
            <a:fillRect/>
          </a:stretch>
        </p:blipFill>
        <p:spPr bwMode="auto">
          <a:xfrm>
            <a:off x="611560" y="3645022"/>
            <a:ext cx="7632848" cy="3140705"/>
          </a:xfrm>
          <a:prstGeom prst="rect">
            <a:avLst/>
          </a:prstGeom>
          <a:noFill/>
          <a:ln>
            <a:noFill/>
          </a:ln>
        </p:spPr>
      </p:pic>
    </p:spTree>
    <p:extLst>
      <p:ext uri="{BB962C8B-B14F-4D97-AF65-F5344CB8AC3E}">
        <p14:creationId xmlns:p14="http://schemas.microsoft.com/office/powerpoint/2010/main" val="3612683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8686800" cy="3816424"/>
          </a:xfrm>
        </p:spPr>
        <p:txBody>
          <a:bodyPr>
            <a:normAutofit fontScale="25000" lnSpcReduction="20000"/>
          </a:bodyPr>
          <a:lstStyle/>
          <a:p>
            <a:pPr marL="0" indent="0">
              <a:buNone/>
            </a:pPr>
            <a:endParaRPr lang="tr-TR" sz="5600" b="1" dirty="0" smtClean="0">
              <a:solidFill>
                <a:schemeClr val="tx2">
                  <a:lumMod val="60000"/>
                  <a:lumOff val="40000"/>
                </a:schemeClr>
              </a:solidFill>
            </a:endParaRPr>
          </a:p>
          <a:p>
            <a:pPr marL="0" indent="0">
              <a:buNone/>
            </a:pPr>
            <a:r>
              <a:rPr lang="tr-TR" sz="7200" b="1" dirty="0" smtClean="0">
                <a:solidFill>
                  <a:schemeClr val="tx2">
                    <a:lumMod val="60000"/>
                    <a:lumOff val="40000"/>
                  </a:schemeClr>
                </a:solidFill>
              </a:rPr>
              <a:t>ÇALIŞAN </a:t>
            </a:r>
            <a:r>
              <a:rPr lang="tr-TR" sz="7200" b="1" dirty="0">
                <a:solidFill>
                  <a:schemeClr val="tx2">
                    <a:lumMod val="60000"/>
                    <a:lumOff val="40000"/>
                  </a:schemeClr>
                </a:solidFill>
              </a:rPr>
              <a:t>VE İNSAN HAKLARI </a:t>
            </a:r>
            <a:r>
              <a:rPr lang="tr-TR" sz="7200" b="1" dirty="0" smtClean="0">
                <a:solidFill>
                  <a:schemeClr val="tx2">
                    <a:lumMod val="60000"/>
                    <a:lumOff val="40000"/>
                  </a:schemeClr>
                </a:solidFill>
              </a:rPr>
              <a:t>POLİTİKASI</a:t>
            </a:r>
          </a:p>
          <a:p>
            <a:pPr marL="0" indent="0">
              <a:buNone/>
            </a:pPr>
            <a:endParaRPr lang="tr-TR" sz="5600" b="1" dirty="0">
              <a:solidFill>
                <a:schemeClr val="tx2">
                  <a:lumMod val="60000"/>
                  <a:lumOff val="40000"/>
                </a:schemeClr>
              </a:solidFill>
            </a:endParaRPr>
          </a:p>
          <a:p>
            <a:pPr marL="0" indent="0">
              <a:buNone/>
            </a:pPr>
            <a:r>
              <a:rPr lang="tr-TR" sz="5600" dirty="0"/>
              <a:t>Burada birbirimizin haklarına ve görüşlerine saygılı davranır, cinsiyet, dil dini ırk ayırımı yapmadan bir bütün olduğumuzu biliriz. Tüm çalışanlarımıza yaş, cinsiyet, etnik köken, dini inanç, maluliyet durumlarına bakılmaksızın adil davranmak başlıca sorumluluğumuzdur Bu çerçevede hep birlikte öğrenir, güçlenir, ekonomik kişisel profesyonel olarak gelişme imkanı buluruz Aidiyet duygumuz </a:t>
            </a:r>
            <a:r>
              <a:rPr lang="tr-TR" sz="5600" dirty="0" smtClean="0"/>
              <a:t>içerisinde yer </a:t>
            </a:r>
            <a:r>
              <a:rPr lang="tr-TR" sz="5600" dirty="0"/>
              <a:t>aldığımız takım ve işimize olan bağlılığımızın bir yansımasıdır</a:t>
            </a:r>
          </a:p>
          <a:p>
            <a:endParaRPr lang="tr-TR" sz="5600" dirty="0"/>
          </a:p>
          <a:p>
            <a:pPr marL="285750" lvl="0" indent="-285750"/>
            <a:r>
              <a:rPr lang="tr-TR" sz="5600" dirty="0"/>
              <a:t>Açık, eşit, şeffaf, adil çalışanların da dahil olduğu bir ortak yöntem anlayışını benimseriz,</a:t>
            </a:r>
          </a:p>
          <a:p>
            <a:pPr marL="285750" lvl="0" indent="-285750"/>
            <a:r>
              <a:rPr lang="tr-TR" sz="5600" dirty="0"/>
              <a:t>Eşit, standart, güvenli şartlarda çalışma imkanı sunarız,</a:t>
            </a:r>
          </a:p>
          <a:p>
            <a:pPr marL="285750" lvl="0" indent="-285750"/>
            <a:r>
              <a:rPr lang="tr-TR" sz="5600" dirty="0"/>
              <a:t>Problemlerin dinlenmesi ve çözümüne olanak tanırız,</a:t>
            </a:r>
          </a:p>
          <a:p>
            <a:pPr marL="285750" lvl="0" indent="-285750"/>
            <a:r>
              <a:rPr lang="tr-TR" sz="5600" dirty="0"/>
              <a:t>İş performansının sürekli izlenmesi ve profesyonel kariyer planlama imkânı sunarız,</a:t>
            </a:r>
          </a:p>
          <a:p>
            <a:pPr marL="285750" lvl="0" indent="-285750"/>
            <a:r>
              <a:rPr lang="tr-TR" sz="5600" dirty="0"/>
              <a:t>AdiI, yasal düzenlemeleri ve belirlenmiş standartları karşılayan bir çalışma ve ücretlendirme politikası güderiz,</a:t>
            </a:r>
          </a:p>
          <a:p>
            <a:pPr marL="285750" lvl="0" indent="-285750"/>
            <a:r>
              <a:rPr lang="tr-TR" sz="5600" dirty="0"/>
              <a:t>Çalışanlarımızı dinler, fikirlerin özgürce beyan edilebildiği, diyaloğun geliştirildiği bir iletişim model uygularız</a:t>
            </a:r>
          </a:p>
          <a:p>
            <a:pPr marL="285750" lvl="0" indent="-285750"/>
            <a:r>
              <a:rPr lang="tr-TR" sz="5600" dirty="0"/>
              <a:t>Çalışanlarımıza güvende olduklarını hissettirir, kişisel bilgilerini koruruz</a:t>
            </a:r>
          </a:p>
          <a:p>
            <a:pPr marL="285750" lvl="0" indent="-285750"/>
            <a:r>
              <a:rPr lang="tr-TR" sz="5600" dirty="0"/>
              <a:t>Çalıştığı yeri tanıma, kendini geliştirme ve eğitim hakkını önde tutarız,</a:t>
            </a:r>
          </a:p>
          <a:p>
            <a:pPr marL="285750" lvl="0" indent="-285750"/>
            <a:r>
              <a:rPr lang="tr-TR" sz="5600" dirty="0"/>
              <a:t>Sunduğumuz sosyal haklar, yan haklar ve ödüllerden tüm çalışanlarımızın yararlanmasını sağlarız</a:t>
            </a:r>
          </a:p>
          <a:p>
            <a:endParaRPr lang="tr-TR" dirty="0"/>
          </a:p>
        </p:txBody>
      </p:sp>
      <p:pic>
        <p:nvPicPr>
          <p:cNvPr id="4" name="Resim 3" descr="10 Aralık Dünya İnsan Hakları Günü mesajları 2018! 10 Aralık Dünya İnsan  Hakları Günü tarihçesi"/>
          <p:cNvPicPr/>
          <p:nvPr/>
        </p:nvPicPr>
        <p:blipFill>
          <a:blip r:embed="rId2">
            <a:extLst>
              <a:ext uri="{28A0092B-C50C-407E-A947-70E740481C1C}">
                <a14:useLocalDpi xmlns:a14="http://schemas.microsoft.com/office/drawing/2010/main" val="0"/>
              </a:ext>
            </a:extLst>
          </a:blip>
          <a:srcRect/>
          <a:stretch>
            <a:fillRect/>
          </a:stretch>
        </p:blipFill>
        <p:spPr bwMode="auto">
          <a:xfrm>
            <a:off x="8438" y="4149080"/>
            <a:ext cx="9145454" cy="2702250"/>
          </a:xfrm>
          <a:prstGeom prst="rect">
            <a:avLst/>
          </a:prstGeom>
          <a:noFill/>
          <a:ln>
            <a:noFill/>
          </a:ln>
        </p:spPr>
      </p:pic>
    </p:spTree>
    <p:extLst>
      <p:ext uri="{BB962C8B-B14F-4D97-AF65-F5344CB8AC3E}">
        <p14:creationId xmlns:p14="http://schemas.microsoft.com/office/powerpoint/2010/main" val="2527727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16632"/>
            <a:ext cx="6912768" cy="3888431"/>
          </a:xfrm>
        </p:spPr>
        <p:txBody>
          <a:bodyPr>
            <a:normAutofit fontScale="40000" lnSpcReduction="20000"/>
          </a:bodyPr>
          <a:lstStyle/>
          <a:p>
            <a:pPr marL="0" indent="0">
              <a:buNone/>
            </a:pPr>
            <a:endParaRPr lang="tr-TR" sz="4500" b="1" dirty="0" smtClean="0">
              <a:solidFill>
                <a:schemeClr val="tx2">
                  <a:lumMod val="60000"/>
                  <a:lumOff val="40000"/>
                </a:schemeClr>
              </a:solidFill>
            </a:endParaRPr>
          </a:p>
          <a:p>
            <a:pPr marL="0" indent="0">
              <a:buNone/>
            </a:pPr>
            <a:r>
              <a:rPr lang="tr-TR" sz="4500" b="1" dirty="0" smtClean="0">
                <a:solidFill>
                  <a:schemeClr val="tx2">
                    <a:lumMod val="60000"/>
                    <a:lumOff val="40000"/>
                  </a:schemeClr>
                </a:solidFill>
              </a:rPr>
              <a:t>KADIN </a:t>
            </a:r>
            <a:r>
              <a:rPr lang="tr-TR" sz="4500" b="1" dirty="0">
                <a:solidFill>
                  <a:schemeClr val="tx2">
                    <a:lumMod val="60000"/>
                    <a:lumOff val="40000"/>
                  </a:schemeClr>
                </a:solidFill>
              </a:rPr>
              <a:t>HAKLARI VE EŞİTLİK </a:t>
            </a:r>
            <a:endParaRPr lang="tr-TR" sz="4500" b="1" dirty="0" smtClean="0">
              <a:solidFill>
                <a:schemeClr val="tx2">
                  <a:lumMod val="60000"/>
                  <a:lumOff val="40000"/>
                </a:schemeClr>
              </a:solidFill>
            </a:endParaRPr>
          </a:p>
          <a:p>
            <a:pPr marL="0" indent="0">
              <a:buNone/>
            </a:pPr>
            <a:endParaRPr lang="tr-TR" sz="3800" b="1" dirty="0" smtClean="0">
              <a:solidFill>
                <a:schemeClr val="tx2">
                  <a:lumMod val="60000"/>
                  <a:lumOff val="40000"/>
                </a:schemeClr>
              </a:solidFill>
            </a:endParaRPr>
          </a:p>
          <a:p>
            <a:pPr marL="0" indent="0">
              <a:buNone/>
            </a:pPr>
            <a:r>
              <a:rPr lang="tr-TR" b="1" dirty="0"/>
              <a:t> </a:t>
            </a:r>
            <a:endParaRPr lang="tr-TR" dirty="0"/>
          </a:p>
          <a:p>
            <a:pPr marL="285750" lvl="0" indent="-285750"/>
            <a:r>
              <a:rPr lang="tr-TR" sz="4000" dirty="0"/>
              <a:t>CİNSİYET EŞİTLİĞİNİ DESTEKLEMEKTEDİR</a:t>
            </a:r>
          </a:p>
          <a:p>
            <a:pPr marL="285750" lvl="0" indent="-285750"/>
            <a:r>
              <a:rPr lang="tr-TR" sz="4000" dirty="0"/>
              <a:t>Cinsiyet farkı gözetmeksizin tüm çalışanlarımızın sağlık, güvenlik ve refahlarını sağlarız</a:t>
            </a:r>
          </a:p>
          <a:p>
            <a:pPr marL="285750" lvl="0" indent="-285750"/>
            <a:r>
              <a:rPr lang="tr-TR" sz="4000" dirty="0"/>
              <a:t>Kadınların iş gücüne katılımını tüm departmanlarımızda destekleriz</a:t>
            </a:r>
          </a:p>
          <a:p>
            <a:pPr marL="285750" lvl="0" indent="-285750"/>
            <a:r>
              <a:rPr lang="tr-TR" sz="4000" dirty="0"/>
              <a:t>Cinsiyet ayırımı yapmadan eşit işe eşit ücret politikası ile hareket ederiz</a:t>
            </a:r>
          </a:p>
          <a:p>
            <a:pPr marL="285750" lvl="0" indent="-285750"/>
            <a:r>
              <a:rPr lang="tr-TR" sz="4000" dirty="0"/>
              <a:t>Eşitlik ilkesi gözetilerek görev dağılımı yaparız</a:t>
            </a:r>
          </a:p>
          <a:p>
            <a:pPr marL="285750" lvl="0" indent="-285750"/>
            <a:r>
              <a:rPr lang="tr-TR" sz="4000" dirty="0"/>
              <a:t>Kariyer fırsatlarından eşit düzeyde faydalanılması için gerekli ortamı sağlarız</a:t>
            </a:r>
          </a:p>
          <a:p>
            <a:pPr marL="285750" lvl="0" indent="-285750"/>
            <a:r>
              <a:rPr lang="tr-TR" sz="4000" dirty="0"/>
              <a:t>Eğitim politikaları oluşturur, kadınların katılımına ve farkındalığın artmasına destek oluruz</a:t>
            </a:r>
          </a:p>
          <a:p>
            <a:endParaRPr lang="tr-TR" dirty="0"/>
          </a:p>
        </p:txBody>
      </p:sp>
    </p:spTree>
    <p:extLst>
      <p:ext uri="{BB962C8B-B14F-4D97-AF65-F5344CB8AC3E}">
        <p14:creationId xmlns:p14="http://schemas.microsoft.com/office/powerpoint/2010/main" val="4075008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686800" cy="3717031"/>
          </a:xfrm>
        </p:spPr>
        <p:txBody>
          <a:bodyPr>
            <a:normAutofit fontScale="47500" lnSpcReduction="20000"/>
          </a:bodyPr>
          <a:lstStyle/>
          <a:p>
            <a:r>
              <a:rPr lang="tr-TR" b="1" dirty="0">
                <a:solidFill>
                  <a:schemeClr val="tx2">
                    <a:lumMod val="60000"/>
                    <a:lumOff val="40000"/>
                  </a:schemeClr>
                </a:solidFill>
              </a:rPr>
              <a:t>KÜLTÜREL ÇALIŞMALAR</a:t>
            </a:r>
            <a:endParaRPr lang="tr-TR" dirty="0">
              <a:solidFill>
                <a:schemeClr val="tx2">
                  <a:lumMod val="60000"/>
                  <a:lumOff val="40000"/>
                </a:schemeClr>
              </a:solidFill>
            </a:endParaRPr>
          </a:p>
          <a:p>
            <a:r>
              <a:rPr lang="tr-TR" dirty="0"/>
              <a:t>Yerel Kültür ve değerlerin korunması konusunda üzerimize düşen görevin farkındayız.</a:t>
            </a:r>
          </a:p>
          <a:p>
            <a:r>
              <a:rPr lang="tr-TR" dirty="0"/>
              <a:t>Otelimizin lobi alanında hazırladığımız panoda bodrum kültürü ve görsel olarak sergilemekteyiz.</a:t>
            </a:r>
          </a:p>
          <a:p>
            <a:pPr lvl="0"/>
            <a:r>
              <a:rPr lang="tr-TR" dirty="0"/>
              <a:t>Kültürel Tanıtım</a:t>
            </a:r>
          </a:p>
          <a:p>
            <a:pPr lvl="0"/>
            <a:r>
              <a:rPr lang="tr-TR" dirty="0"/>
              <a:t>Bölgenin Ticari Hacmine Katkı Sağlanması</a:t>
            </a:r>
          </a:p>
          <a:p>
            <a:pPr lvl="0"/>
            <a:r>
              <a:rPr lang="tr-TR" dirty="0"/>
              <a:t>Doğal ve Tarihi Zenginliklerin Tanıtılması</a:t>
            </a:r>
          </a:p>
          <a:p>
            <a:pPr lvl="0"/>
            <a:r>
              <a:rPr lang="tr-TR" dirty="0"/>
              <a:t>Yerli Halkın İstihdamı, gibi birçok çalışmada bulunmaktayız</a:t>
            </a:r>
          </a:p>
          <a:p>
            <a:r>
              <a:rPr lang="tr-TR" b="1" dirty="0">
                <a:solidFill>
                  <a:schemeClr val="tx2">
                    <a:lumMod val="60000"/>
                    <a:lumOff val="40000"/>
                  </a:schemeClr>
                </a:solidFill>
              </a:rPr>
              <a:t>BODRUM KALESİ</a:t>
            </a:r>
            <a:endParaRPr lang="tr-TR" dirty="0">
              <a:solidFill>
                <a:schemeClr val="tx2">
                  <a:lumMod val="60000"/>
                  <a:lumOff val="40000"/>
                </a:schemeClr>
              </a:solidFill>
            </a:endParaRPr>
          </a:p>
          <a:p>
            <a:r>
              <a:rPr lang="tr-TR" dirty="0" err="1"/>
              <a:t>Karyalı</a:t>
            </a:r>
            <a:r>
              <a:rPr lang="tr-TR" dirty="0"/>
              <a:t> Prenses Salonu, İngiliz Kulesi, Doğu Roma Batığı, Türk</a:t>
            </a:r>
          </a:p>
          <a:p>
            <a:r>
              <a:rPr lang="tr-TR" dirty="0"/>
              <a:t>Hamamı, Cam Batığı Salon, Alman Kulesi, Cam</a:t>
            </a:r>
          </a:p>
          <a:p>
            <a:r>
              <a:rPr lang="tr-TR" dirty="0"/>
              <a:t>Salonu, Sikke ve </a:t>
            </a:r>
            <a:r>
              <a:rPr lang="tr-TR" dirty="0" err="1"/>
              <a:t>Mücevharat</a:t>
            </a:r>
            <a:r>
              <a:rPr lang="tr-TR" dirty="0"/>
              <a:t> Salonu, Yılanlı</a:t>
            </a:r>
          </a:p>
          <a:p>
            <a:r>
              <a:rPr lang="tr-TR" dirty="0"/>
              <a:t>Kule, Zindan, </a:t>
            </a:r>
            <a:r>
              <a:rPr lang="tr-TR" dirty="0" err="1"/>
              <a:t>Uluburun</a:t>
            </a:r>
            <a:r>
              <a:rPr lang="tr-TR" dirty="0"/>
              <a:t> Batığı, Kumandan</a:t>
            </a:r>
          </a:p>
          <a:p>
            <a:r>
              <a:rPr lang="tr-TR" dirty="0"/>
              <a:t>Kalesi, İdari Binalar, Tektaş Batığı</a:t>
            </a:r>
          </a:p>
          <a:p>
            <a:r>
              <a:rPr lang="tr-TR" dirty="0"/>
              <a:t>Ziyaret saatleri Yaz aylarında her gün</a:t>
            </a:r>
          </a:p>
          <a:p>
            <a:r>
              <a:rPr lang="tr-TR" dirty="0"/>
              <a:t> 08:30  -  17.30 saatlerinde açıktır.</a:t>
            </a:r>
          </a:p>
        </p:txBody>
      </p:sp>
      <p:pic>
        <p:nvPicPr>
          <p:cNvPr id="4" name="Resim 3" descr="https://www.kulturportali.gov.tr/contents/images/Bodrum%20Sualt%20Arkeoloji%20M%c3%bczesi%20-%20Bodrum%20Kalesi%20(1).jpg"/>
          <p:cNvPicPr/>
          <p:nvPr/>
        </p:nvPicPr>
        <p:blipFill>
          <a:blip r:embed="rId2">
            <a:extLst>
              <a:ext uri="{28A0092B-C50C-407E-A947-70E740481C1C}">
                <a14:useLocalDpi xmlns:a14="http://schemas.microsoft.com/office/drawing/2010/main" val="0"/>
              </a:ext>
            </a:extLst>
          </a:blip>
          <a:srcRect/>
          <a:stretch>
            <a:fillRect/>
          </a:stretch>
        </p:blipFill>
        <p:spPr bwMode="auto">
          <a:xfrm>
            <a:off x="1" y="3661662"/>
            <a:ext cx="9169704" cy="3176590"/>
          </a:xfrm>
          <a:prstGeom prst="rect">
            <a:avLst/>
          </a:prstGeom>
          <a:noFill/>
          <a:ln>
            <a:noFill/>
          </a:ln>
        </p:spPr>
      </p:pic>
    </p:spTree>
    <p:extLst>
      <p:ext uri="{BB962C8B-B14F-4D97-AF65-F5344CB8AC3E}">
        <p14:creationId xmlns:p14="http://schemas.microsoft.com/office/powerpoint/2010/main" val="332145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476672"/>
            <a:ext cx="9361040" cy="3970318"/>
          </a:xfrm>
          <a:prstGeom prst="rect">
            <a:avLst/>
          </a:prstGeom>
        </p:spPr>
        <p:txBody>
          <a:bodyPr wrap="square">
            <a:spAutoFit/>
          </a:bodyPr>
          <a:lstStyle/>
          <a:p>
            <a:r>
              <a:rPr lang="en-US" sz="3600" b="1" dirty="0" err="1" smtClean="0">
                <a:solidFill>
                  <a:schemeClr val="tx2">
                    <a:lumMod val="60000"/>
                    <a:lumOff val="40000"/>
                  </a:schemeClr>
                </a:solidFill>
              </a:rPr>
              <a:t>İçerik</a:t>
            </a:r>
            <a:r>
              <a:rPr lang="en-US" b="1" dirty="0" smtClean="0">
                <a:solidFill>
                  <a:schemeClr val="tx2">
                    <a:lumMod val="60000"/>
                    <a:lumOff val="40000"/>
                  </a:schemeClr>
                </a:solidFill>
              </a:rPr>
              <a:t> </a:t>
            </a:r>
            <a:endParaRPr lang="tr-TR" dirty="0" smtClean="0">
              <a:solidFill>
                <a:schemeClr val="tx2">
                  <a:lumMod val="60000"/>
                  <a:lumOff val="40000"/>
                </a:schemeClr>
              </a:solidFill>
            </a:endParaRPr>
          </a:p>
          <a:p>
            <a:r>
              <a:rPr lang="en-US" dirty="0" smtClean="0"/>
              <a:t> </a:t>
            </a:r>
            <a:endParaRPr lang="tr-TR" dirty="0" smtClean="0"/>
          </a:p>
          <a:p>
            <a:pPr lvl="0"/>
            <a:r>
              <a:rPr lang="en-US" dirty="0" smtClean="0"/>
              <a:t>Rapor Hakkında</a:t>
            </a:r>
            <a:endParaRPr lang="tr-TR" dirty="0" smtClean="0"/>
          </a:p>
          <a:p>
            <a:r>
              <a:rPr lang="en-US" dirty="0" smtClean="0"/>
              <a:t> </a:t>
            </a:r>
            <a:endParaRPr lang="tr-TR" dirty="0" smtClean="0"/>
          </a:p>
          <a:p>
            <a:pPr lvl="0"/>
            <a:r>
              <a:rPr lang="en-US" dirty="0" smtClean="0"/>
              <a:t>T</a:t>
            </a:r>
            <a:r>
              <a:rPr lang="tr-TR" dirty="0" smtClean="0"/>
              <a:t>es</a:t>
            </a:r>
            <a:r>
              <a:rPr lang="en-US" dirty="0" smtClean="0"/>
              <a:t>is Tanıtımı ve Tesis Özellikleri</a:t>
            </a:r>
            <a:endParaRPr lang="tr-TR" dirty="0" smtClean="0"/>
          </a:p>
          <a:p>
            <a:r>
              <a:rPr lang="en-US" dirty="0" smtClean="0"/>
              <a:t> </a:t>
            </a:r>
            <a:endParaRPr lang="tr-TR" dirty="0" smtClean="0"/>
          </a:p>
          <a:p>
            <a:pPr lvl="0"/>
            <a:r>
              <a:rPr lang="en-US" dirty="0" smtClean="0"/>
              <a:t>Sürdürülebilirlik </a:t>
            </a:r>
            <a:r>
              <a:rPr lang="tr-TR" dirty="0"/>
              <a:t>P</a:t>
            </a:r>
            <a:r>
              <a:rPr lang="tr-TR" dirty="0" smtClean="0"/>
              <a:t>olitikamız</a:t>
            </a:r>
          </a:p>
          <a:p>
            <a:r>
              <a:rPr lang="en-US" dirty="0" smtClean="0"/>
              <a:t> </a:t>
            </a:r>
            <a:endParaRPr lang="tr-TR" dirty="0" smtClean="0"/>
          </a:p>
          <a:p>
            <a:pPr lvl="0"/>
            <a:r>
              <a:rPr lang="en-US" dirty="0" smtClean="0"/>
              <a:t>Çevre Etkilerinin Azaltılması</a:t>
            </a:r>
            <a:endParaRPr lang="tr-TR" dirty="0" smtClean="0"/>
          </a:p>
          <a:p>
            <a:r>
              <a:rPr lang="en-US" dirty="0" smtClean="0"/>
              <a:t> </a:t>
            </a:r>
            <a:endParaRPr lang="tr-TR" dirty="0" smtClean="0"/>
          </a:p>
          <a:p>
            <a:pPr lvl="0"/>
            <a:r>
              <a:rPr lang="en-US" dirty="0" smtClean="0"/>
              <a:t>Yapılan Sosyal Çalışmalar</a:t>
            </a:r>
            <a:endParaRPr lang="tr-TR" dirty="0" smtClean="0"/>
          </a:p>
          <a:p>
            <a:r>
              <a:rPr lang="en-US" dirty="0" smtClean="0"/>
              <a:t> </a:t>
            </a:r>
            <a:endParaRPr lang="tr-TR" dirty="0" smtClean="0"/>
          </a:p>
          <a:p>
            <a:pPr lvl="0"/>
            <a:r>
              <a:rPr lang="en-US" dirty="0" smtClean="0"/>
              <a:t>Kültürel Çalışmalar</a:t>
            </a:r>
            <a:endParaRPr lang="tr-TR" dirty="0"/>
          </a:p>
        </p:txBody>
      </p:sp>
    </p:spTree>
    <p:extLst>
      <p:ext uri="{BB962C8B-B14F-4D97-AF65-F5344CB8AC3E}">
        <p14:creationId xmlns:p14="http://schemas.microsoft.com/office/powerpoint/2010/main" val="2239909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229600" cy="4149080"/>
          </a:xfrm>
        </p:spPr>
        <p:txBody>
          <a:bodyPr>
            <a:normAutofit fontScale="47500" lnSpcReduction="20000"/>
          </a:bodyPr>
          <a:lstStyle/>
          <a:p>
            <a:pPr marL="0" indent="0">
              <a:buNone/>
            </a:pPr>
            <a:r>
              <a:rPr lang="tr-TR" b="1" dirty="0" smtClean="0">
                <a:solidFill>
                  <a:schemeClr val="tx2">
                    <a:lumMod val="60000"/>
                    <a:lumOff val="40000"/>
                  </a:schemeClr>
                </a:solidFill>
              </a:rPr>
              <a:t> BODRUM </a:t>
            </a:r>
            <a:r>
              <a:rPr lang="tr-TR" b="1" dirty="0">
                <a:solidFill>
                  <a:schemeClr val="tx2">
                    <a:lumMod val="60000"/>
                    <a:lumOff val="40000"/>
                  </a:schemeClr>
                </a:solidFill>
              </a:rPr>
              <a:t>ANTİK </a:t>
            </a:r>
            <a:r>
              <a:rPr lang="tr-TR" b="1" dirty="0" smtClean="0">
                <a:solidFill>
                  <a:schemeClr val="tx2">
                    <a:lumMod val="60000"/>
                    <a:lumOff val="40000"/>
                  </a:schemeClr>
                </a:solidFill>
              </a:rPr>
              <a:t>TİYATRO</a:t>
            </a:r>
            <a:endParaRPr lang="tr-TR" dirty="0">
              <a:solidFill>
                <a:schemeClr val="tx2">
                  <a:lumMod val="60000"/>
                  <a:lumOff val="40000"/>
                </a:schemeClr>
              </a:solidFill>
            </a:endParaRPr>
          </a:p>
          <a:p>
            <a:r>
              <a:rPr lang="tr-TR" dirty="0"/>
              <a:t>Helen döneminden günümüze gelen önemli kalıntılardan biridir.</a:t>
            </a:r>
          </a:p>
          <a:p>
            <a:endParaRPr lang="tr-TR" dirty="0"/>
          </a:p>
          <a:p>
            <a:r>
              <a:rPr lang="tr-TR" dirty="0"/>
              <a:t>Kapasitesi 13.000 kişiliktir</a:t>
            </a:r>
          </a:p>
          <a:p>
            <a:endParaRPr lang="tr-TR" dirty="0"/>
          </a:p>
          <a:p>
            <a:r>
              <a:rPr lang="tr-TR" dirty="0"/>
              <a:t>3 ana bölümden oluşmaktadır.</a:t>
            </a:r>
          </a:p>
          <a:p>
            <a:endParaRPr lang="tr-TR" dirty="0"/>
          </a:p>
          <a:p>
            <a:pPr marL="285750" indent="-285750"/>
            <a:r>
              <a:rPr lang="tr-TR" dirty="0"/>
              <a:t>Sahne</a:t>
            </a:r>
          </a:p>
          <a:p>
            <a:pPr marL="285750" indent="-285750"/>
            <a:r>
              <a:rPr lang="tr-TR" dirty="0"/>
              <a:t>Orkestra </a:t>
            </a:r>
          </a:p>
          <a:p>
            <a:pPr marL="285750" indent="-285750"/>
            <a:r>
              <a:rPr lang="tr-TR" dirty="0"/>
              <a:t>Seyirci</a:t>
            </a:r>
          </a:p>
          <a:p>
            <a:endParaRPr lang="tr-TR" dirty="0"/>
          </a:p>
          <a:p>
            <a:r>
              <a:rPr lang="tr-TR" dirty="0"/>
              <a:t>Bodrum Turgutreis</a:t>
            </a:r>
          </a:p>
          <a:p>
            <a:r>
              <a:rPr lang="tr-TR" dirty="0"/>
              <a:t>Çevre Yolu üzerinde yer almaktadır.</a:t>
            </a:r>
          </a:p>
          <a:p>
            <a:r>
              <a:rPr lang="tr-TR" dirty="0"/>
              <a:t>Açılış Kapanış saatleri: 09:00 -17:00</a:t>
            </a:r>
          </a:p>
          <a:p>
            <a:r>
              <a:rPr lang="tr-TR" dirty="0"/>
              <a:t>Giriş Ücretsizdir. </a:t>
            </a:r>
          </a:p>
          <a:p>
            <a:endParaRPr lang="tr-TR" dirty="0"/>
          </a:p>
        </p:txBody>
      </p:sp>
      <p:pic>
        <p:nvPicPr>
          <p:cNvPr id="4" name="Resim 3" descr="Halikarnassos Antik Tiyatro - Bodrum | Halikarnassos Antik T… | Flickr"/>
          <p:cNvPicPr/>
          <p:nvPr/>
        </p:nvPicPr>
        <p:blipFill>
          <a:blip r:embed="rId2">
            <a:extLst>
              <a:ext uri="{28A0092B-C50C-407E-A947-70E740481C1C}">
                <a14:useLocalDpi xmlns:a14="http://schemas.microsoft.com/office/drawing/2010/main" val="0"/>
              </a:ext>
            </a:extLst>
          </a:blip>
          <a:srcRect/>
          <a:stretch>
            <a:fillRect/>
          </a:stretch>
        </p:blipFill>
        <p:spPr bwMode="auto">
          <a:xfrm>
            <a:off x="0" y="3747171"/>
            <a:ext cx="9144000" cy="3084724"/>
          </a:xfrm>
          <a:prstGeom prst="rect">
            <a:avLst/>
          </a:prstGeom>
          <a:noFill/>
          <a:ln>
            <a:noFill/>
          </a:ln>
        </p:spPr>
      </p:pic>
    </p:spTree>
    <p:extLst>
      <p:ext uri="{BB962C8B-B14F-4D97-AF65-F5344CB8AC3E}">
        <p14:creationId xmlns:p14="http://schemas.microsoft.com/office/powerpoint/2010/main" val="4117332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
            <a:ext cx="7236296" cy="3068959"/>
          </a:xfrm>
        </p:spPr>
        <p:txBody>
          <a:bodyPr>
            <a:normAutofit fontScale="47500" lnSpcReduction="20000"/>
          </a:bodyPr>
          <a:lstStyle/>
          <a:p>
            <a:pPr marL="285750" indent="-285750"/>
            <a:endParaRPr lang="tr-TR" dirty="0" smtClean="0"/>
          </a:p>
          <a:p>
            <a:pPr marL="285750" indent="-285750"/>
            <a:endParaRPr lang="tr-TR" dirty="0"/>
          </a:p>
          <a:p>
            <a:pPr marL="0" indent="0">
              <a:buNone/>
            </a:pPr>
            <a:r>
              <a:rPr lang="tr-TR" b="1" dirty="0" smtClean="0">
                <a:solidFill>
                  <a:schemeClr val="tx2">
                    <a:lumMod val="60000"/>
                    <a:lumOff val="40000"/>
                  </a:schemeClr>
                </a:solidFill>
              </a:rPr>
              <a:t>MİNDOS KAPISI</a:t>
            </a:r>
          </a:p>
          <a:p>
            <a:pPr marL="285750" indent="-285750"/>
            <a:endParaRPr lang="tr-TR" dirty="0"/>
          </a:p>
          <a:p>
            <a:pPr marL="285750" indent="-285750"/>
            <a:r>
              <a:rPr lang="tr-TR" dirty="0" smtClean="0"/>
              <a:t>Antik </a:t>
            </a:r>
            <a:r>
              <a:rPr lang="tr-TR" dirty="0"/>
              <a:t>Halikarnassos şehrinin iki girişinden biridir</a:t>
            </a:r>
            <a:r>
              <a:rPr lang="tr-TR" dirty="0" smtClean="0"/>
              <a:t>.</a:t>
            </a:r>
          </a:p>
          <a:p>
            <a:pPr marL="285750" indent="-285750"/>
            <a:endParaRPr lang="tr-TR" dirty="0"/>
          </a:p>
          <a:p>
            <a:pPr marL="285750" indent="-285750"/>
            <a:r>
              <a:rPr lang="tr-TR" dirty="0"/>
              <a:t> Kapıya şehrin batı çıkışında bulunan Türk mezarlığının yanındaki Eski Kümbet yoluyla ulaşılır. </a:t>
            </a:r>
            <a:endParaRPr lang="tr-TR" dirty="0" smtClean="0"/>
          </a:p>
          <a:p>
            <a:pPr marL="0" indent="0">
              <a:buNone/>
            </a:pPr>
            <a:endParaRPr lang="tr-TR" dirty="0"/>
          </a:p>
          <a:p>
            <a:pPr marL="285750" indent="-285750"/>
            <a:r>
              <a:rPr lang="tr-TR" dirty="0"/>
              <a:t> M.Ö.333 yılında Büyük İskender döneminde en kanlı savaşlardan birine sahne olmuştur</a:t>
            </a:r>
            <a:r>
              <a:rPr lang="tr-TR" dirty="0" smtClean="0"/>
              <a:t>.</a:t>
            </a:r>
            <a:r>
              <a:rPr lang="tr-TR" dirty="0"/>
              <a:t> </a:t>
            </a:r>
            <a:endParaRPr lang="tr-TR" dirty="0" smtClean="0"/>
          </a:p>
          <a:p>
            <a:pPr marL="0" indent="0">
              <a:buNone/>
            </a:pPr>
            <a:endParaRPr lang="tr-TR" dirty="0"/>
          </a:p>
          <a:p>
            <a:pPr marL="285750" indent="-285750"/>
            <a:r>
              <a:rPr lang="tr-TR" dirty="0"/>
              <a:t> Bodrum Kent merkezine 1 km mesafededir. Giriş ücretsizdir</a:t>
            </a:r>
          </a:p>
          <a:p>
            <a:endParaRPr lang="tr-TR" dirty="0"/>
          </a:p>
        </p:txBody>
      </p:sp>
      <p:pic>
        <p:nvPicPr>
          <p:cNvPr id="4" name="Resim 3" descr="Mindos Kapısı • Kültür Envanter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40968"/>
            <a:ext cx="9144000" cy="3691742"/>
          </a:xfrm>
          <a:prstGeom prst="rect">
            <a:avLst/>
          </a:prstGeom>
          <a:noFill/>
          <a:ln>
            <a:noFill/>
          </a:ln>
        </p:spPr>
      </p:pic>
    </p:spTree>
    <p:extLst>
      <p:ext uri="{BB962C8B-B14F-4D97-AF65-F5344CB8AC3E}">
        <p14:creationId xmlns:p14="http://schemas.microsoft.com/office/powerpoint/2010/main" val="4022906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5410944" cy="1080120"/>
          </a:xfrm>
        </p:spPr>
        <p:txBody>
          <a:bodyPr>
            <a:normAutofit/>
          </a:bodyPr>
          <a:lstStyle/>
          <a:p>
            <a:r>
              <a:rPr lang="tr-TR" sz="2000" b="1" dirty="0">
                <a:solidFill>
                  <a:schemeClr val="tx2">
                    <a:lumMod val="60000"/>
                    <a:lumOff val="40000"/>
                  </a:schemeClr>
                </a:solidFill>
              </a:rPr>
              <a:t>BODRUM </a:t>
            </a:r>
            <a:r>
              <a:rPr lang="tr-TR" sz="2000" b="1" dirty="0" smtClean="0">
                <a:solidFill>
                  <a:schemeClr val="tx2">
                    <a:lumMod val="60000"/>
                    <a:lumOff val="40000"/>
                  </a:schemeClr>
                </a:solidFill>
              </a:rPr>
              <a:t>MÜZELER </a:t>
            </a:r>
            <a:r>
              <a:rPr lang="tr-TR" sz="2000" b="1" dirty="0">
                <a:solidFill>
                  <a:schemeClr val="tx2">
                    <a:lumMod val="60000"/>
                    <a:lumOff val="40000"/>
                  </a:schemeClr>
                </a:solidFill>
              </a:rPr>
              <a:t>VE TARİHİ ALANLAR</a:t>
            </a:r>
            <a:endParaRPr lang="tr-TR" sz="2000" dirty="0">
              <a:solidFill>
                <a:schemeClr val="tx2">
                  <a:lumMod val="60000"/>
                  <a:lumOff val="40000"/>
                </a:schemeClr>
              </a:solidFill>
            </a:endParaRPr>
          </a:p>
        </p:txBody>
      </p:sp>
      <p:sp>
        <p:nvSpPr>
          <p:cNvPr id="3" name="İçerik Yer Tutucusu 2"/>
          <p:cNvSpPr>
            <a:spLocks noGrp="1"/>
          </p:cNvSpPr>
          <p:nvPr>
            <p:ph idx="1"/>
          </p:nvPr>
        </p:nvSpPr>
        <p:spPr/>
        <p:txBody>
          <a:bodyPr>
            <a:normAutofit fontScale="70000" lnSpcReduction="20000"/>
          </a:bodyPr>
          <a:lstStyle/>
          <a:p>
            <a:r>
              <a:rPr lang="tr-TR" dirty="0"/>
              <a:t>Halikarnas Balıkçısı Müzesi 14.8 km.</a:t>
            </a:r>
          </a:p>
          <a:p>
            <a:r>
              <a:rPr lang="tr-TR" dirty="0" err="1"/>
              <a:t>Mavsoleion</a:t>
            </a:r>
            <a:r>
              <a:rPr lang="tr-TR" dirty="0"/>
              <a:t> Müzesi 16.079 km.</a:t>
            </a:r>
          </a:p>
          <a:p>
            <a:r>
              <a:rPr lang="tr-TR" dirty="0"/>
              <a:t>Bodrum Su Altı Arkeoloji </a:t>
            </a:r>
          </a:p>
          <a:p>
            <a:r>
              <a:rPr lang="tr-TR" dirty="0"/>
              <a:t>Müzesi 16.1 </a:t>
            </a:r>
            <a:r>
              <a:rPr lang="tr-TR" dirty="0" err="1"/>
              <a:t>km.Cam</a:t>
            </a:r>
            <a:r>
              <a:rPr lang="tr-TR" dirty="0"/>
              <a:t> </a:t>
            </a:r>
          </a:p>
          <a:p>
            <a:r>
              <a:rPr lang="tr-TR" dirty="0"/>
              <a:t>Batığı Müzesi 16.11 km.</a:t>
            </a:r>
          </a:p>
          <a:p>
            <a:r>
              <a:rPr lang="tr-TR" dirty="0"/>
              <a:t>Finike Batığı Müzesi 16.14 km.</a:t>
            </a:r>
          </a:p>
          <a:p>
            <a:r>
              <a:rPr lang="tr-TR" dirty="0"/>
              <a:t>Müze 16.309 km.</a:t>
            </a:r>
          </a:p>
          <a:p>
            <a:r>
              <a:rPr lang="tr-TR" dirty="0"/>
              <a:t>Zeki Müren Sanat Müzesi 16.88 km.</a:t>
            </a:r>
          </a:p>
          <a:p>
            <a:r>
              <a:rPr lang="tr-TR" dirty="0"/>
              <a:t>Eski Yel Değirmenleri 11.72 km.</a:t>
            </a:r>
          </a:p>
          <a:p>
            <a:r>
              <a:rPr lang="tr-TR" dirty="0" err="1"/>
              <a:t>Gümbet</a:t>
            </a:r>
            <a:r>
              <a:rPr lang="tr-TR" dirty="0"/>
              <a:t> 12.93 km.</a:t>
            </a:r>
          </a:p>
          <a:p>
            <a:r>
              <a:rPr lang="tr-TR" dirty="0"/>
              <a:t>Antik Tiyatro 15.97 km.</a:t>
            </a:r>
          </a:p>
          <a:p>
            <a:r>
              <a:rPr lang="tr-TR" dirty="0"/>
              <a:t>Tarihi Han 16.28 km.</a:t>
            </a:r>
            <a:br>
              <a:rPr lang="tr-TR" dirty="0"/>
            </a:br>
            <a:endParaRPr lang="tr-TR" dirty="0"/>
          </a:p>
          <a:p>
            <a:endParaRPr lang="tr-TR" dirty="0"/>
          </a:p>
        </p:txBody>
      </p:sp>
    </p:spTree>
    <p:extLst>
      <p:ext uri="{BB962C8B-B14F-4D97-AF65-F5344CB8AC3E}">
        <p14:creationId xmlns:p14="http://schemas.microsoft.com/office/powerpoint/2010/main" val="153919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0"/>
            <a:ext cx="9045554" cy="692696"/>
          </a:xfrm>
        </p:spPr>
        <p:txBody>
          <a:bodyPr>
            <a:normAutofit/>
          </a:bodyPr>
          <a:lstStyle/>
          <a:p>
            <a:r>
              <a:rPr lang="tr-TR" sz="2000" b="1" dirty="0">
                <a:solidFill>
                  <a:schemeClr val="tx2">
                    <a:lumMod val="60000"/>
                    <a:lumOff val="40000"/>
                  </a:schemeClr>
                </a:solidFill>
              </a:rPr>
              <a:t>K</a:t>
            </a:r>
            <a:r>
              <a:rPr lang="tr-TR" sz="2000" b="1" dirty="0" smtClean="0">
                <a:solidFill>
                  <a:schemeClr val="tx2">
                    <a:lumMod val="60000"/>
                    <a:lumOff val="40000"/>
                  </a:schemeClr>
                </a:solidFill>
              </a:rPr>
              <a:t>ültürel Motif ve Tasarımlarımız</a:t>
            </a:r>
            <a:endParaRPr lang="tr-TR" sz="2000" b="1" dirty="0">
              <a:solidFill>
                <a:schemeClr val="tx2">
                  <a:lumMod val="60000"/>
                  <a:lumOff val="40000"/>
                </a:schemeClr>
              </a:solidFill>
            </a:endParaRPr>
          </a:p>
        </p:txBody>
      </p:sp>
      <p:pic>
        <p:nvPicPr>
          <p:cNvPr id="1026" name="Picture 2" descr="Charm Beach Hotel | Etstu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0280" y="852737"/>
            <a:ext cx="4513719" cy="2930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arm Beach Hotel - Turgutreis hotels | Jet2holid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2"/>
            <a:ext cx="4630281" cy="29523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so Beach Hotel Antalya Rezervasyon | Otelz.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89039"/>
            <a:ext cx="4630279" cy="30689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arm Beach Hot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0280" y="2636914"/>
            <a:ext cx="4522778" cy="664096"/>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4275" y="3805064"/>
            <a:ext cx="4571995" cy="3058476"/>
          </a:xfrm>
          <a:prstGeom prst="rect">
            <a:avLst/>
          </a:prstGeom>
        </p:spPr>
      </p:pic>
      <p:sp>
        <p:nvSpPr>
          <p:cNvPr id="4" name="Dikdörtgen 3"/>
          <p:cNvSpPr/>
          <p:nvPr/>
        </p:nvSpPr>
        <p:spPr>
          <a:xfrm>
            <a:off x="3210088" y="3244334"/>
            <a:ext cx="2723823" cy="369332"/>
          </a:xfrm>
          <a:prstGeom prst="rect">
            <a:avLst/>
          </a:prstGeom>
        </p:spPr>
        <p:txBody>
          <a:bodyPr wrap="none">
            <a:spAutoFit/>
          </a:bodyPr>
          <a:lstStyle/>
          <a:p>
            <a:r>
              <a:rPr lang="tr-TR">
                <a:solidFill>
                  <a:srgbClr val="065FD4"/>
                </a:solidFill>
                <a:latin typeface="Roboto"/>
                <a:hlinkClick r:id="rId7"/>
              </a:rPr>
              <a:t>https://bit.ly/SufiMüzikleri</a:t>
            </a:r>
            <a:endParaRPr lang="tr-TR"/>
          </a:p>
        </p:txBody>
      </p:sp>
    </p:spTree>
    <p:extLst>
      <p:ext uri="{BB962C8B-B14F-4D97-AF65-F5344CB8AC3E}">
        <p14:creationId xmlns:p14="http://schemas.microsoft.com/office/powerpoint/2010/main" val="1306184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9303"/>
            <a:ext cx="4402832" cy="6047306"/>
          </a:xfrm>
        </p:spPr>
        <p:txBody>
          <a:bodyPr>
            <a:normAutofit/>
          </a:bodyPr>
          <a:lstStyle/>
          <a:p>
            <a:r>
              <a:rPr lang="tr-TR" sz="1600" b="1" dirty="0" smtClean="0">
                <a:solidFill>
                  <a:schemeClr val="tx2">
                    <a:lumMod val="60000"/>
                    <a:lumOff val="40000"/>
                  </a:schemeClr>
                </a:solidFill>
              </a:rPr>
              <a:t>SOSYAL PAYLAŞIMLAR</a:t>
            </a:r>
            <a:r>
              <a:rPr lang="tr-TR" sz="1600" dirty="0" smtClean="0"/>
              <a:t/>
            </a:r>
            <a:br>
              <a:rPr lang="tr-TR" sz="1600" dirty="0" smtClean="0"/>
            </a:br>
            <a:r>
              <a:rPr lang="tr-TR" sz="1600" dirty="0" smtClean="0"/>
              <a:t/>
            </a:r>
            <a:br>
              <a:rPr lang="tr-TR" sz="1600" dirty="0" smtClean="0"/>
            </a:br>
            <a:r>
              <a:rPr lang="tr-TR" sz="1600" dirty="0"/>
              <a:t/>
            </a:r>
            <a:br>
              <a:rPr lang="tr-TR" sz="1600" dirty="0"/>
            </a:br>
            <a:r>
              <a:rPr lang="tr-TR" sz="1600" dirty="0" smtClean="0"/>
              <a:t/>
            </a:r>
            <a:br>
              <a:rPr lang="tr-TR" sz="1600" dirty="0" smtClean="0"/>
            </a:br>
            <a:r>
              <a:rPr lang="tr-TR" sz="1600" dirty="0" smtClean="0"/>
              <a:t>23 nisan Ulusal Egemenlik ve Çocuk Bayramımız Kutlu Olsun</a:t>
            </a:r>
            <a:br>
              <a:rPr lang="tr-TR" sz="1600" dirty="0" smtClean="0"/>
            </a:br>
            <a:r>
              <a:rPr lang="tr-TR" sz="1600" dirty="0" smtClean="0"/>
              <a:t/>
            </a:r>
            <a:br>
              <a:rPr lang="tr-TR" sz="1600" dirty="0" smtClean="0"/>
            </a:br>
            <a:r>
              <a:rPr lang="tr-TR" sz="1600" dirty="0"/>
              <a:t/>
            </a:r>
            <a:br>
              <a:rPr lang="tr-TR" sz="1600" dirty="0"/>
            </a:br>
            <a:r>
              <a:rPr lang="tr-TR" sz="1600" dirty="0" smtClean="0"/>
              <a:t/>
            </a:r>
            <a:br>
              <a:rPr lang="tr-TR" sz="1600" dirty="0" smtClean="0"/>
            </a:br>
            <a:r>
              <a:rPr lang="tr-TR" sz="1600" dirty="0" smtClean="0"/>
              <a:t/>
            </a:r>
            <a:br>
              <a:rPr lang="tr-TR" sz="1600" dirty="0" smtClean="0"/>
            </a:br>
            <a:r>
              <a:rPr lang="tr-TR" sz="1600" dirty="0"/>
              <a:t/>
            </a:r>
            <a:br>
              <a:rPr lang="tr-TR" sz="1600" dirty="0"/>
            </a:br>
            <a:r>
              <a:rPr lang="tr-TR" sz="1600" dirty="0"/>
              <a:t>S</a:t>
            </a:r>
            <a:r>
              <a:rPr lang="tr-TR" sz="1600" dirty="0" smtClean="0"/>
              <a:t>evdikleriniz ile güzel bir bayram dileriz</a:t>
            </a:r>
            <a:br>
              <a:rPr lang="tr-TR" sz="1600" dirty="0" smtClean="0"/>
            </a:br>
            <a:r>
              <a:rPr lang="tr-TR" sz="1600" dirty="0"/>
              <a:t> </a:t>
            </a:r>
            <a:r>
              <a:rPr lang="tr-TR" sz="1600" dirty="0" smtClean="0"/>
              <a:t/>
            </a:r>
            <a:br>
              <a:rPr lang="tr-TR" sz="1600" dirty="0" smtClean="0"/>
            </a:br>
            <a:r>
              <a:rPr lang="tr-TR" sz="1600" dirty="0"/>
              <a:t/>
            </a:r>
            <a:br>
              <a:rPr lang="tr-TR" sz="1600" dirty="0"/>
            </a:br>
            <a:r>
              <a:rPr lang="tr-TR" sz="1600" dirty="0" smtClean="0"/>
              <a:t/>
            </a:r>
            <a:br>
              <a:rPr lang="tr-TR" sz="1600" dirty="0" smtClean="0"/>
            </a:br>
            <a:r>
              <a:rPr lang="tr-TR" sz="1600" dirty="0"/>
              <a:t/>
            </a:r>
            <a:br>
              <a:rPr lang="tr-TR" sz="1600" dirty="0"/>
            </a:br>
            <a:r>
              <a:rPr lang="tr-TR" sz="1600" dirty="0" smtClean="0"/>
              <a:t/>
            </a:r>
            <a:br>
              <a:rPr lang="tr-TR" sz="1600" dirty="0" smtClean="0"/>
            </a:br>
            <a:r>
              <a:rPr lang="tr-TR" sz="1600" dirty="0" smtClean="0"/>
              <a:t/>
            </a:r>
            <a:br>
              <a:rPr lang="tr-TR" sz="1600" dirty="0" smtClean="0"/>
            </a:br>
            <a:r>
              <a:rPr lang="tr-TR" sz="1600" dirty="0" smtClean="0"/>
              <a:t/>
            </a:r>
            <a:br>
              <a:rPr lang="tr-TR" sz="1600" dirty="0" smtClean="0"/>
            </a:br>
            <a:r>
              <a:rPr lang="tr-TR" sz="1600" dirty="0" smtClean="0"/>
              <a:t>Mutlu güzel bir yıl dileriz</a:t>
            </a:r>
            <a:endParaRPr lang="tr-TR" sz="1600" dirty="0"/>
          </a:p>
        </p:txBody>
      </p:sp>
      <p:pic>
        <p:nvPicPr>
          <p:cNvPr id="2050" name="Picture 2" descr="C:\Users\SATINALMA\Desktop\thumbnail_16830090711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3404" y="9303"/>
            <a:ext cx="3672407"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ATINALMA\Desktop\thumbnail_16830090711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593" y="4005064"/>
            <a:ext cx="3644171" cy="28529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ATINALMA\Desktop\thumbnail_16830090711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1593" y="2313559"/>
            <a:ext cx="3672407" cy="169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63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616624"/>
          </a:xfrm>
        </p:spPr>
        <p:txBody>
          <a:bodyPr>
            <a:normAutofit fontScale="62500" lnSpcReduction="20000"/>
          </a:bodyPr>
          <a:lstStyle/>
          <a:p>
            <a:pPr marL="0" indent="0">
              <a:buNone/>
            </a:pPr>
            <a:r>
              <a:rPr lang="tr-TR" sz="3600" b="1" dirty="0" smtClean="0">
                <a:solidFill>
                  <a:schemeClr val="tx2">
                    <a:lumMod val="60000"/>
                    <a:lumOff val="40000"/>
                  </a:schemeClr>
                </a:solidFill>
              </a:rPr>
              <a:t>RAPOR HAKKINDA</a:t>
            </a:r>
          </a:p>
          <a:p>
            <a:pPr marL="0" indent="0">
              <a:buNone/>
            </a:pPr>
            <a:endParaRPr lang="tr-TR" sz="3600" b="1" dirty="0" smtClean="0"/>
          </a:p>
          <a:p>
            <a:r>
              <a:rPr lang="tr-TR" dirty="0" smtClean="0"/>
              <a:t>Charm Beach Hotel olarak turizmde sürdürülebilirlik çalışmalarının çevresel ve kültürel miras üzerindeki olumsuz etkileri en aza indirdiğinin ve sürdürülebilir turizmin getirdiği sorumlulukların bilincindeyiz. Gelecek nesiller için daha iyi bir dünya bırakmaya çalışıyoruz. Bu doğrultuda çevresel etkilerin azaltılması, enerji, su ve atık yönetimi, kültürel ve sosyal mirasın korunması, yerel halka ekonomik ve sosyal olarak fayda sağlama ve çevreyi koruma gibi sürdürülebilirlik kavramı içinde yer alan birçok konuda çalışmalarımıza devam etmekteyiz. İklim değişikliğinin ve küresel ısınmanın öneminin her geçen gün daha çok hissedildiği günümüz dünyasında üzerimize düşen sorumluluğu en iyi şekilde yerine getirmeyi amaç edinmekte, çevre bilincinin çalışanlarımız tarafından benimsenmesi için çaba göstermekteyiz. Sürdürülebilirlik risklerinin etkin biçimde yönetilmesi ve sürdürülebilir büyümenin uzun vadeli stratejilerle sağlanmasına odaklanarak başarımızı her geçen gün arttırmayı hedeflemekteyiz.</a:t>
            </a:r>
          </a:p>
          <a:p>
            <a:endParaRPr lang="tr-TR" dirty="0" smtClean="0"/>
          </a:p>
          <a:p>
            <a:r>
              <a:rPr lang="tr-TR" dirty="0" smtClean="0"/>
              <a:t>2023 yılı raporumuz tesisimiz hakkında genel bilgileri ve sürdürülebilirlik çalışmalarımızı içermektedir</a:t>
            </a:r>
          </a:p>
          <a:p>
            <a:endParaRPr lang="tr-TR" dirty="0"/>
          </a:p>
        </p:txBody>
      </p:sp>
    </p:spTree>
    <p:extLst>
      <p:ext uri="{BB962C8B-B14F-4D97-AF65-F5344CB8AC3E}">
        <p14:creationId xmlns:p14="http://schemas.microsoft.com/office/powerpoint/2010/main" val="2228752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899592"/>
            <a:ext cx="9252520" cy="8433078"/>
          </a:xfrm>
          <a:prstGeom prst="rect">
            <a:avLst/>
          </a:prstGeom>
        </p:spPr>
        <p:txBody>
          <a:bodyPr wrap="square">
            <a:spAutoFit/>
          </a:bodyPr>
          <a:lstStyle/>
          <a:p>
            <a:pPr fontAlgn="base"/>
            <a:endParaRPr lang="tr-TR" sz="1400" dirty="0" smtClean="0"/>
          </a:p>
          <a:p>
            <a:pPr fontAlgn="base"/>
            <a:endParaRPr lang="tr-TR" dirty="0" smtClean="0"/>
          </a:p>
          <a:p>
            <a:pPr fontAlgn="base"/>
            <a:endParaRPr lang="tr-TR" dirty="0"/>
          </a:p>
          <a:p>
            <a:pPr fontAlgn="base"/>
            <a:endParaRPr lang="tr-TR" dirty="0" smtClean="0"/>
          </a:p>
          <a:p>
            <a:pPr fontAlgn="base"/>
            <a:endParaRPr lang="tr-TR" dirty="0"/>
          </a:p>
          <a:p>
            <a:pPr fontAlgn="base"/>
            <a:endParaRPr lang="tr-TR" dirty="0" smtClean="0"/>
          </a:p>
          <a:p>
            <a:pPr fontAlgn="base"/>
            <a:endParaRPr lang="tr-TR" dirty="0"/>
          </a:p>
          <a:p>
            <a:pPr fontAlgn="base"/>
            <a:endParaRPr lang="tr-TR" dirty="0" smtClean="0"/>
          </a:p>
          <a:p>
            <a:pPr fontAlgn="base"/>
            <a:r>
              <a:rPr lang="tr-TR" b="1" dirty="0" smtClean="0">
                <a:solidFill>
                  <a:schemeClr val="tx2">
                    <a:lumMod val="60000"/>
                    <a:lumOff val="40000"/>
                  </a:schemeClr>
                </a:solidFill>
              </a:rPr>
              <a:t>TESİS TANITIMI VE ÖZELİKLERİ</a:t>
            </a:r>
            <a:endParaRPr lang="tr-TR" b="1" dirty="0">
              <a:solidFill>
                <a:schemeClr val="tx2">
                  <a:lumMod val="60000"/>
                  <a:lumOff val="40000"/>
                </a:schemeClr>
              </a:solidFill>
            </a:endParaRPr>
          </a:p>
          <a:p>
            <a:pPr fontAlgn="base"/>
            <a:endParaRPr lang="tr-TR" sz="1400" b="1" dirty="0">
              <a:solidFill>
                <a:schemeClr val="tx2">
                  <a:lumMod val="60000"/>
                  <a:lumOff val="40000"/>
                </a:schemeClr>
              </a:solidFill>
            </a:endParaRPr>
          </a:p>
          <a:p>
            <a:pPr fontAlgn="base"/>
            <a:r>
              <a:rPr lang="tr-TR" sz="1400" b="1" dirty="0" smtClean="0">
                <a:solidFill>
                  <a:schemeClr val="tx2">
                    <a:lumMod val="60000"/>
                    <a:lumOff val="40000"/>
                  </a:schemeClr>
                </a:solidFill>
              </a:rPr>
              <a:t>OTELİMİZ</a:t>
            </a:r>
          </a:p>
          <a:p>
            <a:pPr fontAlgn="base"/>
            <a:endParaRPr lang="tr-TR" sz="1400" b="1" dirty="0">
              <a:solidFill>
                <a:schemeClr val="tx2">
                  <a:lumMod val="60000"/>
                  <a:lumOff val="40000"/>
                </a:schemeClr>
              </a:solidFill>
            </a:endParaRPr>
          </a:p>
          <a:p>
            <a:pPr fontAlgn="base"/>
            <a:r>
              <a:rPr lang="tr-TR" dirty="0" smtClean="0"/>
              <a:t>Doğanın </a:t>
            </a:r>
            <a:r>
              <a:rPr lang="tr-TR" dirty="0"/>
              <a:t>en duru tonlarının hâkim olduğu Akyarlar Fener Sahili’nde yer alan Charm Beach Hotel, Bodrum’un meltem rüzgârlarını ve saklı bir cennetin kokusunu kucaklar. İncecik kumuyla uzayıp giden eşsiz sahili, tertemiz, mavi bayraklı denizi ve el değmemiş bakir doğasıyla eski bir balıkçı köyü olan Akyarlar’da, misafirlerine, huzurla dinlenebilecekleri ve doyasıya eğlenebilecekleri, unutulmaz bir tatil imkânı sunar</a:t>
            </a:r>
            <a:r>
              <a:rPr lang="tr-TR" dirty="0" smtClean="0"/>
              <a:t>.</a:t>
            </a:r>
          </a:p>
          <a:p>
            <a:pPr fontAlgn="base"/>
            <a:r>
              <a:rPr lang="tr-TR" dirty="0" smtClean="0"/>
              <a:t> </a:t>
            </a:r>
            <a:r>
              <a:rPr lang="tr-TR" dirty="0"/>
              <a:t>Turgutreis merkeze 6, Bodrum merkeze ise 23 km uzaklıkta olan Charm Beach Hotel’de, özel kum plajı,</a:t>
            </a:r>
          </a:p>
          <a:p>
            <a:pPr fontAlgn="base"/>
            <a:r>
              <a:rPr lang="tr-TR" dirty="0"/>
              <a:t>geniş ve bakımlı çim bahçeleri, ferah yüzme havuzu, konforlu odaları, eşsiz lezzetleri ve güler yüzlü hizmetiyle, bütün bir yılın yorgunluğu unutulur. </a:t>
            </a:r>
            <a:endParaRPr lang="tr-TR" dirty="0" smtClean="0"/>
          </a:p>
          <a:p>
            <a:pPr fontAlgn="base"/>
            <a:r>
              <a:rPr lang="tr-TR" dirty="0" smtClean="0"/>
              <a:t>Palmiye </a:t>
            </a:r>
            <a:r>
              <a:rPr lang="tr-TR" dirty="0"/>
              <a:t>ağaçlarının arasında, her nefesinizde içinize dolan huzur ve ruhunuzu okşayan serin esintilerle, yeniden doğmuş hissedersiniz</a:t>
            </a:r>
            <a:r>
              <a:rPr lang="tr-TR" dirty="0" smtClean="0"/>
              <a:t>.</a:t>
            </a:r>
          </a:p>
          <a:p>
            <a:pPr fontAlgn="base"/>
            <a:r>
              <a:rPr lang="tr-TR" dirty="0" smtClean="0"/>
              <a:t> </a:t>
            </a:r>
            <a:r>
              <a:rPr lang="tr-TR" dirty="0"/>
              <a:t>İster Türk hamamı, ister spa merkezi, isterseniz özel saunalarımızda, hayatın tüm ağırlığını üzerinizden atarak, yenilenirsiniz</a:t>
            </a:r>
            <a:r>
              <a:rPr lang="tr-TR" dirty="0" smtClean="0"/>
              <a:t>.</a:t>
            </a:r>
          </a:p>
          <a:p>
            <a:pPr fontAlgn="base"/>
            <a:r>
              <a:rPr lang="tr-TR" dirty="0" smtClean="0"/>
              <a:t> </a:t>
            </a:r>
            <a:r>
              <a:rPr lang="tr-TR" dirty="0"/>
              <a:t>Hünerli aşçılarımızın sizler için hazırladığı Türk ve Dünya mutfaklarının benzersiz lezzetleri,</a:t>
            </a:r>
          </a:p>
          <a:p>
            <a:pPr fontAlgn="base"/>
            <a:r>
              <a:rPr lang="tr-TR" dirty="0"/>
              <a:t>damaklarınızda ve kalplerinizde unutulmaz tatlar bırakır. Sakinliğinin ve huzurunun yanı sıra, gün boyu süren yarışmaları, gösterileri, su sporları, oyunları ve daha birçok aktivitesiyle Charm Beach Hotel sizi, coşku dolu gecelere, katıksız bir eğlenceye ve yepyeni heyecanlara davet eder. </a:t>
            </a:r>
            <a:endParaRPr lang="tr-TR" dirty="0" smtClean="0"/>
          </a:p>
          <a:p>
            <a:pPr fontAlgn="base"/>
            <a:r>
              <a:rPr lang="tr-TR" dirty="0" smtClean="0"/>
              <a:t>Charm </a:t>
            </a:r>
            <a:r>
              <a:rPr lang="tr-TR" dirty="0"/>
              <a:t>Beach Hotel, muazzam doğa manzarasıyla, modern bir tatil kompleksinin konforunda, geleneksel Türk misafirperverliğinin sıcaklığını hissedeceğiniz, ayrıcalıklı bir dünyadır.</a:t>
            </a:r>
          </a:p>
        </p:txBody>
      </p:sp>
    </p:spTree>
    <p:extLst>
      <p:ext uri="{BB962C8B-B14F-4D97-AF65-F5344CB8AC3E}">
        <p14:creationId xmlns:p14="http://schemas.microsoft.com/office/powerpoint/2010/main" val="1103647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474345"/>
            <a:ext cx="6750496" cy="5909310"/>
          </a:xfrm>
          <a:prstGeom prst="rect">
            <a:avLst/>
          </a:prstGeom>
        </p:spPr>
        <p:txBody>
          <a:bodyPr wrap="square">
            <a:spAutoFit/>
          </a:bodyPr>
          <a:lstStyle/>
          <a:p>
            <a:r>
              <a:rPr lang="tr-TR" b="1" dirty="0">
                <a:solidFill>
                  <a:schemeClr val="tx2">
                    <a:lumMod val="60000"/>
                    <a:lumOff val="40000"/>
                  </a:schemeClr>
                </a:solidFill>
              </a:rPr>
              <a:t>Genel Özellikler</a:t>
            </a:r>
          </a:p>
          <a:p>
            <a:pPr fontAlgn="base"/>
            <a:r>
              <a:rPr lang="tr-TR" dirty="0">
                <a:solidFill>
                  <a:schemeClr val="tx2">
                    <a:lumMod val="60000"/>
                    <a:lumOff val="40000"/>
                  </a:schemeClr>
                </a:solidFill>
              </a:rPr>
              <a:t> </a:t>
            </a:r>
          </a:p>
          <a:p>
            <a:pPr marL="285750" indent="-285750" fontAlgn="base">
              <a:buFont typeface="Wingdings" pitchFamily="2" charset="2"/>
              <a:buChar char="Ø"/>
            </a:pPr>
            <a:r>
              <a:rPr lang="tr-TR" dirty="0"/>
              <a:t>Çamaşırhane </a:t>
            </a:r>
            <a:r>
              <a:rPr lang="tr-TR" dirty="0" smtClean="0"/>
              <a:t>*</a:t>
            </a:r>
            <a:endParaRPr lang="tr-TR" b="1" dirty="0" smtClean="0"/>
          </a:p>
          <a:p>
            <a:pPr marL="285750" indent="-285750" fontAlgn="base">
              <a:buFont typeface="Wingdings" pitchFamily="2" charset="2"/>
              <a:buChar char="Ø"/>
            </a:pPr>
            <a:r>
              <a:rPr lang="tr-TR" dirty="0" smtClean="0"/>
              <a:t>Oda </a:t>
            </a:r>
            <a:r>
              <a:rPr lang="tr-TR" dirty="0"/>
              <a:t>Servisi </a:t>
            </a:r>
            <a:r>
              <a:rPr lang="tr-TR" dirty="0" smtClean="0"/>
              <a:t>*</a:t>
            </a:r>
            <a:endParaRPr lang="tr-TR" b="1" dirty="0" smtClean="0"/>
          </a:p>
          <a:p>
            <a:pPr marL="285750" indent="-285750" fontAlgn="base">
              <a:buFont typeface="Wingdings" pitchFamily="2" charset="2"/>
              <a:buChar char="Ø"/>
            </a:pPr>
            <a:r>
              <a:rPr lang="tr-TR" dirty="0" smtClean="0"/>
              <a:t>Telefon *</a:t>
            </a:r>
            <a:endParaRPr lang="tr-TR" b="1" dirty="0" smtClean="0"/>
          </a:p>
          <a:p>
            <a:pPr marL="285750" indent="-285750" fontAlgn="base">
              <a:buFont typeface="Wingdings" pitchFamily="2" charset="2"/>
              <a:buChar char="Ø"/>
            </a:pPr>
            <a:r>
              <a:rPr lang="tr-TR" dirty="0" smtClean="0"/>
              <a:t>Berber </a:t>
            </a:r>
            <a:r>
              <a:rPr lang="tr-TR" dirty="0"/>
              <a:t>&amp; Kuaför </a:t>
            </a:r>
            <a:r>
              <a:rPr lang="tr-TR" dirty="0" smtClean="0"/>
              <a:t>*</a:t>
            </a:r>
            <a:endParaRPr lang="tr-TR" b="1" dirty="0" smtClean="0"/>
          </a:p>
          <a:p>
            <a:pPr marL="285750" indent="-285750" fontAlgn="base">
              <a:buFont typeface="Wingdings" pitchFamily="2" charset="2"/>
              <a:buChar char="Ø"/>
            </a:pPr>
            <a:r>
              <a:rPr lang="tr-TR" dirty="0" smtClean="0"/>
              <a:t>Sağlık </a:t>
            </a:r>
            <a:r>
              <a:rPr lang="tr-TR" dirty="0"/>
              <a:t>Görevlisi </a:t>
            </a:r>
            <a:r>
              <a:rPr lang="tr-TR" dirty="0" smtClean="0"/>
              <a:t>*</a:t>
            </a:r>
            <a:endParaRPr lang="tr-TR" b="1" dirty="0" smtClean="0"/>
          </a:p>
          <a:p>
            <a:pPr marL="285750" indent="-285750" fontAlgn="base">
              <a:buFont typeface="Wingdings" pitchFamily="2" charset="2"/>
              <a:buChar char="Ø"/>
            </a:pPr>
            <a:r>
              <a:rPr lang="tr-TR" dirty="0" smtClean="0"/>
              <a:t>Masaj *</a:t>
            </a:r>
            <a:endParaRPr lang="tr-TR" b="1" dirty="0"/>
          </a:p>
          <a:p>
            <a:pPr marL="285750" indent="-285750" fontAlgn="base">
              <a:buFont typeface="Wingdings" pitchFamily="2" charset="2"/>
              <a:buChar char="Ø"/>
            </a:pPr>
            <a:r>
              <a:rPr lang="tr-TR" dirty="0" smtClean="0"/>
              <a:t>Emanet </a:t>
            </a:r>
            <a:r>
              <a:rPr lang="tr-TR" dirty="0"/>
              <a:t>Kasa</a:t>
            </a:r>
            <a:endParaRPr lang="tr-TR" b="1" dirty="0"/>
          </a:p>
          <a:p>
            <a:pPr marL="285750" indent="-285750" fontAlgn="base">
              <a:buFont typeface="Wingdings" pitchFamily="2" charset="2"/>
              <a:buChar char="Ø"/>
            </a:pPr>
            <a:r>
              <a:rPr lang="tr-TR" dirty="0" smtClean="0"/>
              <a:t>Güzellik </a:t>
            </a:r>
            <a:r>
              <a:rPr lang="tr-TR" dirty="0"/>
              <a:t>Salonu </a:t>
            </a:r>
            <a:r>
              <a:rPr lang="tr-TR" dirty="0" smtClean="0"/>
              <a:t>*</a:t>
            </a:r>
            <a:endParaRPr lang="tr-TR" b="1" dirty="0"/>
          </a:p>
          <a:p>
            <a:pPr marL="285750" indent="-285750" fontAlgn="base">
              <a:buFont typeface="Wingdings" pitchFamily="2" charset="2"/>
              <a:buChar char="Ø"/>
            </a:pPr>
            <a:r>
              <a:rPr lang="tr-TR" dirty="0" smtClean="0"/>
              <a:t>İnternet</a:t>
            </a:r>
            <a:endParaRPr lang="tr-TR" b="1" dirty="0" smtClean="0"/>
          </a:p>
          <a:p>
            <a:pPr marL="285750" indent="-285750" fontAlgn="base">
              <a:buFont typeface="Wingdings" pitchFamily="2" charset="2"/>
              <a:buChar char="Ø"/>
            </a:pPr>
            <a:r>
              <a:rPr lang="tr-TR" dirty="0" smtClean="0"/>
              <a:t>Sauna</a:t>
            </a:r>
            <a:endParaRPr lang="tr-TR" b="1" dirty="0" smtClean="0"/>
          </a:p>
          <a:p>
            <a:pPr marL="285750" indent="-285750" fontAlgn="base">
              <a:buFont typeface="Wingdings" pitchFamily="2" charset="2"/>
              <a:buChar char="Ø"/>
            </a:pPr>
            <a:r>
              <a:rPr lang="tr-TR" dirty="0" smtClean="0"/>
              <a:t>Türk Hamamı</a:t>
            </a:r>
            <a:endParaRPr lang="tr-TR" b="1" dirty="0" smtClean="0"/>
          </a:p>
          <a:p>
            <a:pPr marL="285750" indent="-285750" fontAlgn="base">
              <a:buFont typeface="Wingdings" pitchFamily="2" charset="2"/>
              <a:buChar char="Ø"/>
            </a:pPr>
            <a:r>
              <a:rPr lang="tr-TR" dirty="0" smtClean="0"/>
              <a:t>Otopark</a:t>
            </a:r>
            <a:endParaRPr lang="tr-TR" b="1" dirty="0" smtClean="0"/>
          </a:p>
          <a:p>
            <a:pPr marL="285750" indent="-285750" fontAlgn="base">
              <a:buFont typeface="Wingdings" pitchFamily="2" charset="2"/>
              <a:buChar char="Ø"/>
            </a:pPr>
            <a:r>
              <a:rPr lang="tr-TR" dirty="0" smtClean="0"/>
              <a:t>Transfer </a:t>
            </a:r>
            <a:r>
              <a:rPr lang="tr-TR" dirty="0"/>
              <a:t>Hizmeti </a:t>
            </a:r>
            <a:r>
              <a:rPr lang="tr-TR" dirty="0" smtClean="0"/>
              <a:t>*</a:t>
            </a:r>
            <a:endParaRPr lang="tr-TR" b="1" dirty="0" smtClean="0"/>
          </a:p>
          <a:p>
            <a:pPr marL="285750" indent="-285750" fontAlgn="base">
              <a:buFont typeface="Wingdings" pitchFamily="2" charset="2"/>
              <a:buChar char="Ø"/>
            </a:pPr>
            <a:r>
              <a:rPr lang="tr-TR" dirty="0" smtClean="0"/>
              <a:t>Kese </a:t>
            </a:r>
            <a:r>
              <a:rPr lang="tr-TR" dirty="0"/>
              <a:t>&amp; Köpük </a:t>
            </a:r>
            <a:r>
              <a:rPr lang="tr-TR" dirty="0" smtClean="0"/>
              <a:t>*</a:t>
            </a:r>
            <a:endParaRPr lang="tr-TR" b="1" dirty="0" smtClean="0"/>
          </a:p>
          <a:p>
            <a:pPr marL="285750" indent="-285750" fontAlgn="base">
              <a:buFont typeface="Wingdings" pitchFamily="2" charset="2"/>
              <a:buChar char="Ø"/>
            </a:pPr>
            <a:r>
              <a:rPr lang="tr-TR" dirty="0" smtClean="0"/>
              <a:t>Cilt </a:t>
            </a:r>
            <a:r>
              <a:rPr lang="tr-TR" dirty="0"/>
              <a:t>Bakımı </a:t>
            </a:r>
            <a:r>
              <a:rPr lang="tr-TR" dirty="0" smtClean="0"/>
              <a:t>*</a:t>
            </a:r>
            <a:endParaRPr lang="tr-TR" b="1" dirty="0" smtClean="0"/>
          </a:p>
          <a:p>
            <a:pPr marL="285750" indent="-285750" fontAlgn="base">
              <a:buFont typeface="Wingdings" pitchFamily="2" charset="2"/>
              <a:buChar char="Ø"/>
            </a:pPr>
            <a:r>
              <a:rPr lang="tr-TR" dirty="0" smtClean="0"/>
              <a:t>Terapi *</a:t>
            </a:r>
            <a:endParaRPr lang="tr-TR" b="1" dirty="0" smtClean="0"/>
          </a:p>
          <a:p>
            <a:pPr marL="285750" indent="-285750" fontAlgn="base">
              <a:buFont typeface="Wingdings" pitchFamily="2" charset="2"/>
              <a:buChar char="Ø"/>
            </a:pPr>
            <a:r>
              <a:rPr lang="tr-TR" dirty="0" smtClean="0"/>
              <a:t>Buhar </a:t>
            </a:r>
            <a:r>
              <a:rPr lang="tr-TR" dirty="0"/>
              <a:t>Banyosu</a:t>
            </a:r>
            <a:endParaRPr lang="tr-TR" b="1" dirty="0"/>
          </a:p>
          <a:p>
            <a:r>
              <a:rPr lang="tr-TR" dirty="0"/>
              <a:t/>
            </a:r>
            <a:br>
              <a:rPr lang="tr-TR" dirty="0"/>
            </a:br>
            <a:r>
              <a:rPr lang="tr-TR" dirty="0"/>
              <a:t>* ile işaretli özellikler ücretlidir.</a:t>
            </a:r>
          </a:p>
        </p:txBody>
      </p:sp>
      <p:pic>
        <p:nvPicPr>
          <p:cNvPr id="7" name="Picture 2" descr="Charm Beach Hotel | Etstu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0"/>
            <a:ext cx="3456384" cy="343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460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444386"/>
            <a:ext cx="4464496" cy="3262432"/>
          </a:xfrm>
          <a:prstGeom prst="rect">
            <a:avLst/>
          </a:prstGeom>
        </p:spPr>
        <p:txBody>
          <a:bodyPr wrap="square">
            <a:spAutoFit/>
          </a:bodyPr>
          <a:lstStyle/>
          <a:p>
            <a:r>
              <a:rPr lang="tr-TR" b="1" dirty="0">
                <a:solidFill>
                  <a:schemeClr val="tx2">
                    <a:lumMod val="60000"/>
                    <a:lumOff val="40000"/>
                  </a:schemeClr>
                </a:solidFill>
              </a:rPr>
              <a:t>Tesis Aktiviteleri</a:t>
            </a:r>
          </a:p>
          <a:p>
            <a:pPr fontAlgn="base"/>
            <a:r>
              <a:rPr lang="tr-TR" dirty="0"/>
              <a:t> </a:t>
            </a:r>
          </a:p>
          <a:p>
            <a:pPr marL="285750" indent="-285750" fontAlgn="base">
              <a:buFont typeface="Wingdings" pitchFamily="2" charset="2"/>
              <a:buChar char="Ø"/>
            </a:pPr>
            <a:r>
              <a:rPr lang="tr-TR" sz="1600" dirty="0" smtClean="0"/>
              <a:t>Bilardo</a:t>
            </a:r>
            <a:endParaRPr lang="tr-TR" sz="1600" b="1" dirty="0"/>
          </a:p>
          <a:p>
            <a:pPr marL="285750" indent="-285750" fontAlgn="base">
              <a:buFont typeface="Wingdings" pitchFamily="2" charset="2"/>
              <a:buChar char="Ø"/>
            </a:pPr>
            <a:r>
              <a:rPr lang="tr-TR" sz="1600" dirty="0" smtClean="0"/>
              <a:t>Masa Tenisi</a:t>
            </a:r>
            <a:endParaRPr lang="tr-TR" sz="1600" b="1" dirty="0" smtClean="0"/>
          </a:p>
          <a:p>
            <a:pPr marL="285750" indent="-285750" fontAlgn="base">
              <a:buFont typeface="Wingdings" pitchFamily="2" charset="2"/>
              <a:buChar char="Ø"/>
            </a:pPr>
            <a:r>
              <a:rPr lang="tr-TR" sz="1600" dirty="0" smtClean="0"/>
              <a:t>Fitness</a:t>
            </a:r>
            <a:endParaRPr lang="tr-TR" sz="1600" b="1" dirty="0" smtClean="0"/>
          </a:p>
          <a:p>
            <a:pPr marL="285750" indent="-285750" fontAlgn="base">
              <a:buFont typeface="Wingdings" pitchFamily="2" charset="2"/>
              <a:buChar char="Ø"/>
            </a:pPr>
            <a:r>
              <a:rPr lang="tr-TR" sz="1600" dirty="0" smtClean="0"/>
              <a:t>Beach Voleybol</a:t>
            </a:r>
            <a:endParaRPr lang="tr-TR" sz="1600" b="1" dirty="0" smtClean="0"/>
          </a:p>
          <a:p>
            <a:pPr marL="285750" indent="-285750" fontAlgn="base">
              <a:buFont typeface="Wingdings" pitchFamily="2" charset="2"/>
              <a:buChar char="Ø"/>
            </a:pPr>
            <a:r>
              <a:rPr lang="tr-TR" sz="1600" dirty="0" smtClean="0"/>
              <a:t>Su </a:t>
            </a:r>
            <a:r>
              <a:rPr lang="tr-TR" sz="1600" dirty="0"/>
              <a:t>Sporları </a:t>
            </a:r>
            <a:r>
              <a:rPr lang="tr-TR" sz="1600" dirty="0" smtClean="0"/>
              <a:t>*</a:t>
            </a:r>
            <a:endParaRPr lang="tr-TR" sz="1600" b="1" dirty="0" smtClean="0"/>
          </a:p>
          <a:p>
            <a:pPr marL="285750" indent="-285750" fontAlgn="base">
              <a:buFont typeface="Wingdings" pitchFamily="2" charset="2"/>
              <a:buChar char="Ø"/>
            </a:pPr>
            <a:r>
              <a:rPr lang="tr-TR" sz="1600" dirty="0" smtClean="0"/>
              <a:t>Satranç</a:t>
            </a:r>
            <a:endParaRPr lang="tr-TR" sz="1600" b="1" dirty="0" smtClean="0"/>
          </a:p>
          <a:p>
            <a:pPr marL="285750" indent="-285750" fontAlgn="base">
              <a:buFont typeface="Wingdings" pitchFamily="2" charset="2"/>
              <a:buChar char="Ø"/>
            </a:pPr>
            <a:r>
              <a:rPr lang="tr-TR" sz="1600" dirty="0" smtClean="0"/>
              <a:t>Tavla</a:t>
            </a:r>
            <a:endParaRPr lang="tr-TR" sz="1600" b="1" dirty="0" smtClean="0"/>
          </a:p>
          <a:p>
            <a:pPr marL="285750" indent="-285750" fontAlgn="base">
              <a:buFont typeface="Wingdings" pitchFamily="2" charset="2"/>
              <a:buChar char="Ø"/>
            </a:pPr>
            <a:r>
              <a:rPr lang="tr-TR" sz="1600" dirty="0" smtClean="0"/>
              <a:t>Okey </a:t>
            </a:r>
            <a:r>
              <a:rPr lang="tr-TR" sz="1600" dirty="0"/>
              <a:t>Takımı</a:t>
            </a:r>
            <a:endParaRPr lang="tr-TR" sz="1600" b="1" dirty="0"/>
          </a:p>
          <a:p>
            <a:r>
              <a:rPr lang="tr-TR" sz="1600" dirty="0"/>
              <a:t/>
            </a:r>
            <a:br>
              <a:rPr lang="tr-TR" sz="1600" dirty="0"/>
            </a:br>
            <a:r>
              <a:rPr lang="tr-TR" sz="1600" dirty="0"/>
              <a:t>* ile işaretli özellikler ücretlid</a:t>
            </a:r>
            <a:r>
              <a:rPr lang="tr-TR" dirty="0"/>
              <a:t>ir.</a:t>
            </a:r>
          </a:p>
        </p:txBody>
      </p:sp>
      <p:sp>
        <p:nvSpPr>
          <p:cNvPr id="5" name="Dikdörtgen 4"/>
          <p:cNvSpPr/>
          <p:nvPr/>
        </p:nvSpPr>
        <p:spPr>
          <a:xfrm>
            <a:off x="130437" y="3706818"/>
            <a:ext cx="7254552" cy="2308324"/>
          </a:xfrm>
          <a:prstGeom prst="rect">
            <a:avLst/>
          </a:prstGeom>
        </p:spPr>
        <p:txBody>
          <a:bodyPr wrap="square">
            <a:spAutoFit/>
          </a:bodyPr>
          <a:lstStyle/>
          <a:p>
            <a:r>
              <a:rPr lang="tr-TR" sz="1600" b="1" dirty="0">
                <a:solidFill>
                  <a:schemeClr val="tx2">
                    <a:lumMod val="60000"/>
                    <a:lumOff val="40000"/>
                  </a:schemeClr>
                </a:solidFill>
              </a:rPr>
              <a:t>Havuz ve </a:t>
            </a:r>
            <a:r>
              <a:rPr lang="tr-TR" sz="1600" b="1" dirty="0" smtClean="0">
                <a:solidFill>
                  <a:schemeClr val="tx2">
                    <a:lumMod val="60000"/>
                    <a:lumOff val="40000"/>
                  </a:schemeClr>
                </a:solidFill>
              </a:rPr>
              <a:t>Plaj</a:t>
            </a:r>
            <a:endParaRPr lang="tr-TR" sz="1600" dirty="0">
              <a:solidFill>
                <a:schemeClr val="tx2">
                  <a:lumMod val="60000"/>
                  <a:lumOff val="40000"/>
                </a:schemeClr>
              </a:solidFill>
            </a:endParaRPr>
          </a:p>
          <a:p>
            <a:pPr marL="285750" indent="-285750" fontAlgn="base">
              <a:buFont typeface="Wingdings" pitchFamily="2" charset="2"/>
              <a:buChar char="Ø"/>
            </a:pPr>
            <a:r>
              <a:rPr lang="tr-TR" sz="1600" dirty="0"/>
              <a:t>Kum </a:t>
            </a:r>
            <a:r>
              <a:rPr lang="tr-TR" sz="1600" dirty="0" smtClean="0"/>
              <a:t>Plaj</a:t>
            </a:r>
            <a:endParaRPr lang="tr-TR" sz="1600" b="1" dirty="0" smtClean="0"/>
          </a:p>
          <a:p>
            <a:pPr marL="285750" indent="-285750" fontAlgn="base">
              <a:buFont typeface="Wingdings" pitchFamily="2" charset="2"/>
              <a:buChar char="Ø"/>
            </a:pPr>
            <a:r>
              <a:rPr lang="tr-TR" sz="1600" dirty="0" smtClean="0"/>
              <a:t>Şezlong</a:t>
            </a:r>
            <a:endParaRPr lang="tr-TR" sz="1600" b="1" dirty="0" smtClean="0"/>
          </a:p>
          <a:p>
            <a:pPr marL="285750" indent="-285750" fontAlgn="base">
              <a:buFont typeface="Wingdings" pitchFamily="2" charset="2"/>
              <a:buChar char="Ø"/>
            </a:pPr>
            <a:r>
              <a:rPr lang="tr-TR" sz="1600" dirty="0" smtClean="0"/>
              <a:t>Açık Havuz</a:t>
            </a:r>
            <a:endParaRPr lang="tr-TR" sz="1600" b="1" dirty="0" smtClean="0"/>
          </a:p>
          <a:p>
            <a:pPr marL="285750" indent="-285750" fontAlgn="base">
              <a:buFont typeface="Wingdings" pitchFamily="2" charset="2"/>
              <a:buChar char="Ø"/>
            </a:pPr>
            <a:r>
              <a:rPr lang="tr-TR" sz="1600" dirty="0" smtClean="0"/>
              <a:t>Şemsiye</a:t>
            </a:r>
            <a:endParaRPr lang="tr-TR" sz="1600" b="1" dirty="0" smtClean="0"/>
          </a:p>
          <a:p>
            <a:pPr marL="285750" indent="-285750" fontAlgn="base">
              <a:buFont typeface="Wingdings" pitchFamily="2" charset="2"/>
              <a:buChar char="Ø"/>
            </a:pPr>
            <a:r>
              <a:rPr lang="tr-TR" sz="1600" dirty="0" smtClean="0"/>
              <a:t>Özel Plaj</a:t>
            </a:r>
            <a:endParaRPr lang="tr-TR" sz="1600" b="1" dirty="0" smtClean="0"/>
          </a:p>
          <a:p>
            <a:pPr marL="285750" indent="-285750" fontAlgn="base">
              <a:buFont typeface="Wingdings" pitchFamily="2" charset="2"/>
              <a:buChar char="Ø"/>
            </a:pPr>
            <a:r>
              <a:rPr lang="tr-TR" sz="1600" dirty="0" smtClean="0"/>
              <a:t>Plajda </a:t>
            </a:r>
            <a:r>
              <a:rPr lang="tr-TR" sz="1600" dirty="0"/>
              <a:t>Yiyecek İçecek Hizmeti </a:t>
            </a:r>
            <a:r>
              <a:rPr lang="tr-TR" sz="1600" dirty="0" smtClean="0"/>
              <a:t>Ücretsiz</a:t>
            </a:r>
            <a:endParaRPr lang="tr-TR" sz="1600" b="1" dirty="0" smtClean="0"/>
          </a:p>
          <a:p>
            <a:pPr marL="285750" indent="-285750" fontAlgn="base">
              <a:buFont typeface="Wingdings" pitchFamily="2" charset="2"/>
              <a:buChar char="Ø"/>
            </a:pPr>
            <a:r>
              <a:rPr lang="tr-TR" sz="1600" dirty="0" smtClean="0"/>
              <a:t>Kaydıraklı </a:t>
            </a:r>
            <a:r>
              <a:rPr lang="tr-TR" sz="1600" dirty="0"/>
              <a:t>Çocuk Havuzu</a:t>
            </a:r>
            <a:endParaRPr lang="tr-TR" sz="1600" b="1" dirty="0"/>
          </a:p>
          <a:p>
            <a:endParaRPr lang="tr-TR" sz="1600" dirty="0"/>
          </a:p>
        </p:txBody>
      </p:sp>
      <p:pic>
        <p:nvPicPr>
          <p:cNvPr id="2050" name="Picture 2" descr="https://www.charmbeachhotel.com/wp-content/uploads/2019/03/IMG_7997-1030x6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2004" y="-1"/>
            <a:ext cx="2441996" cy="1844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HOTEL.com - CHARM BEACH HOTEL, Hotel, Akyarlar, Turkey - price, reviews,  booking, cont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004" y="1844824"/>
            <a:ext cx="244199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arm Beach Hotel – Cennete Hoşgeldini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004" y="4293096"/>
            <a:ext cx="2441996" cy="25649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arm Beach Hot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64495" y="0"/>
            <a:ext cx="2237507" cy="184482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harm Beach Hotel - All Inclusive - Akyarlar Mahallesi şehrindeki yıldızlı  otel derecelendirmes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469756" y="4293097"/>
            <a:ext cx="2232248" cy="256490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harm Beach Hotel Telefon Numaraları ve İletişim Bilgileri -  Oteliletisim.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9756" y="1848584"/>
            <a:ext cx="2228843" cy="244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23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5495" y="44624"/>
            <a:ext cx="8379725" cy="6701398"/>
          </a:xfrm>
          <a:prstGeom prst="rect">
            <a:avLst/>
          </a:prstGeom>
        </p:spPr>
        <p:txBody>
          <a:bodyPr wrap="square">
            <a:spAutoFit/>
          </a:bodyPr>
          <a:lstStyle/>
          <a:p>
            <a:r>
              <a:rPr lang="tr-TR" b="1" dirty="0">
                <a:solidFill>
                  <a:schemeClr val="tx2">
                    <a:lumMod val="60000"/>
                    <a:lumOff val="40000"/>
                  </a:schemeClr>
                </a:solidFill>
              </a:rPr>
              <a:t>Konsept Özellikleri</a:t>
            </a:r>
          </a:p>
          <a:p>
            <a:pPr fontAlgn="base"/>
            <a:r>
              <a:rPr lang="tr-TR" b="1" dirty="0">
                <a:solidFill>
                  <a:schemeClr val="tx2">
                    <a:lumMod val="60000"/>
                    <a:lumOff val="40000"/>
                  </a:schemeClr>
                </a:solidFill>
              </a:rPr>
              <a:t>Her şey Dahil Konsept </a:t>
            </a:r>
            <a:r>
              <a:rPr lang="tr-TR" b="1" dirty="0" smtClean="0">
                <a:solidFill>
                  <a:schemeClr val="tx2">
                    <a:lumMod val="60000"/>
                    <a:lumOff val="40000"/>
                  </a:schemeClr>
                </a:solidFill>
              </a:rPr>
              <a:t>Özellikleri</a:t>
            </a:r>
          </a:p>
          <a:p>
            <a:pPr fontAlgn="base"/>
            <a:endParaRPr lang="tr-TR" b="1" dirty="0">
              <a:solidFill>
                <a:schemeClr val="tx2">
                  <a:lumMod val="60000"/>
                  <a:lumOff val="40000"/>
                </a:schemeClr>
              </a:solidFill>
            </a:endParaRPr>
          </a:p>
          <a:p>
            <a:pPr marL="285750" indent="-285750" fontAlgn="base">
              <a:buFont typeface="Arial" pitchFamily="34" charset="0"/>
              <a:buChar char="•"/>
            </a:pPr>
            <a:r>
              <a:rPr lang="tr-TR" dirty="0"/>
              <a:t>Kahvaltı (07:00 ile 10:00 saatleri arasında</a:t>
            </a:r>
            <a:r>
              <a:rPr lang="tr-TR" dirty="0" smtClean="0"/>
              <a:t>)</a:t>
            </a:r>
            <a:endParaRPr lang="tr-TR" dirty="0"/>
          </a:p>
          <a:p>
            <a:pPr marL="285750" indent="-285750" fontAlgn="base">
              <a:buFont typeface="Arial" pitchFamily="34" charset="0"/>
              <a:buChar char="•"/>
            </a:pPr>
            <a:r>
              <a:rPr lang="tr-TR" dirty="0"/>
              <a:t>Öğle Yemeği (13:00 ile 14:30 saatleri arasında</a:t>
            </a:r>
            <a:r>
              <a:rPr lang="tr-TR" dirty="0" smtClean="0"/>
              <a:t>)</a:t>
            </a:r>
            <a:endParaRPr lang="tr-TR" dirty="0"/>
          </a:p>
          <a:p>
            <a:pPr marL="285750" indent="-285750" fontAlgn="base">
              <a:buFont typeface="Arial" pitchFamily="34" charset="0"/>
              <a:buChar char="•"/>
            </a:pPr>
            <a:r>
              <a:rPr lang="tr-TR" dirty="0"/>
              <a:t>Akşam Yemeği (19:30 ile 21:30 saatleri arasında</a:t>
            </a:r>
            <a:r>
              <a:rPr lang="tr-TR" dirty="0" smtClean="0"/>
              <a:t>)</a:t>
            </a:r>
            <a:endParaRPr lang="tr-TR" dirty="0"/>
          </a:p>
          <a:p>
            <a:pPr marL="285750" indent="-285750" fontAlgn="base">
              <a:buFont typeface="Arial" pitchFamily="34" charset="0"/>
              <a:buChar char="•"/>
            </a:pPr>
            <a:r>
              <a:rPr lang="tr-TR" dirty="0"/>
              <a:t>Beach Bar </a:t>
            </a:r>
            <a:r>
              <a:rPr lang="tr-TR" dirty="0" err="1"/>
              <a:t>Snack</a:t>
            </a:r>
            <a:r>
              <a:rPr lang="tr-TR" dirty="0"/>
              <a:t> (12:30 ile 17:00 saatleri arasında)</a:t>
            </a:r>
          </a:p>
          <a:p>
            <a:pPr marL="285750" indent="-285750" fontAlgn="base">
              <a:buFont typeface="Arial" pitchFamily="34" charset="0"/>
              <a:buChar char="•"/>
            </a:pPr>
            <a:r>
              <a:rPr lang="tr-TR" dirty="0"/>
              <a:t>Pastane (08:00 ile 18:00 saatleri arasında)</a:t>
            </a:r>
          </a:p>
          <a:p>
            <a:pPr marL="285750" indent="-285750" fontAlgn="base">
              <a:buFont typeface="Arial" pitchFamily="34" charset="0"/>
              <a:buChar char="•"/>
            </a:pPr>
            <a:r>
              <a:rPr lang="tr-TR" dirty="0" err="1"/>
              <a:t>Vip</a:t>
            </a:r>
            <a:r>
              <a:rPr lang="tr-TR" dirty="0"/>
              <a:t> </a:t>
            </a:r>
            <a:r>
              <a:rPr lang="tr-TR" dirty="0" err="1"/>
              <a:t>Lounge</a:t>
            </a:r>
            <a:r>
              <a:rPr lang="tr-TR" dirty="0"/>
              <a:t> (Rezervasyonlu ve Tüm Hizmetler Ücretli)</a:t>
            </a:r>
          </a:p>
          <a:p>
            <a:pPr marL="285750" indent="-285750" fontAlgn="base">
              <a:buFont typeface="Arial" pitchFamily="34" charset="0"/>
              <a:buChar char="•"/>
            </a:pPr>
            <a:r>
              <a:rPr lang="tr-TR" dirty="0"/>
              <a:t>Beach Bar (10:00 ile 18:00 saatleri arasında)(Yerli alkollü ve alkolsüz içecekler ÜCRETSİZ. Yabancı ve marka içecekler ve kokteyller ÜCRETLİDİR.)</a:t>
            </a:r>
          </a:p>
          <a:p>
            <a:pPr marL="285750" indent="-285750" fontAlgn="base">
              <a:buFont typeface="Arial" pitchFamily="34" charset="0"/>
              <a:buChar char="•"/>
            </a:pPr>
            <a:r>
              <a:rPr lang="tr-TR" dirty="0" err="1"/>
              <a:t>Pool</a:t>
            </a:r>
            <a:r>
              <a:rPr lang="tr-TR" dirty="0"/>
              <a:t> Bar (10:00 ile 23:00 saatleri arasında)(Yerli alkollü ve alkolsüz içecekler ÜCRETSİZ. Yabancı ve marka içecekler ÜCRETLİDİR.)</a:t>
            </a:r>
          </a:p>
          <a:p>
            <a:pPr marL="285750" indent="-285750" fontAlgn="base">
              <a:buFont typeface="Arial" pitchFamily="34" charset="0"/>
              <a:buChar char="•"/>
            </a:pPr>
            <a:r>
              <a:rPr lang="tr-TR" dirty="0"/>
              <a:t>Disko (23:00 ile 02:00 saatleri arasında)(Yerli ve yabancı tüm alkollü ve alkolsüz içecekler ÜCRETLİDİR.)</a:t>
            </a:r>
          </a:p>
          <a:p>
            <a:pPr marL="285750" indent="-285750" fontAlgn="base">
              <a:buFont typeface="Arial" pitchFamily="34" charset="0"/>
              <a:buChar char="•"/>
            </a:pPr>
            <a:r>
              <a:rPr lang="tr-TR" dirty="0"/>
              <a:t>Osmanlı Türk Mutfağı </a:t>
            </a:r>
            <a:r>
              <a:rPr lang="tr-TR" dirty="0" err="1"/>
              <a:t>A'la</a:t>
            </a:r>
            <a:r>
              <a:rPr lang="tr-TR" dirty="0"/>
              <a:t> </a:t>
            </a:r>
            <a:r>
              <a:rPr lang="tr-TR" dirty="0" err="1"/>
              <a:t>Carte</a:t>
            </a:r>
            <a:r>
              <a:rPr lang="tr-TR" dirty="0"/>
              <a:t> Restoran (19:00 ile 22:00 saatleri arasında)(Rezervasyonlu)(Tüm İçecekler Ücretli)(01.05.2023-30.09.2023 tarihler arası)</a:t>
            </a:r>
          </a:p>
          <a:p>
            <a:pPr marL="285750" indent="-285750" fontAlgn="base">
              <a:buFont typeface="Arial" pitchFamily="34" charset="0"/>
              <a:buChar char="•"/>
            </a:pPr>
            <a:r>
              <a:rPr lang="tr-TR" dirty="0"/>
              <a:t>Balık Deniz </a:t>
            </a:r>
            <a:r>
              <a:rPr lang="tr-TR" dirty="0" err="1"/>
              <a:t>ÜrünleriA'la</a:t>
            </a:r>
            <a:r>
              <a:rPr lang="tr-TR" dirty="0"/>
              <a:t> </a:t>
            </a:r>
            <a:r>
              <a:rPr lang="tr-TR" dirty="0" err="1"/>
              <a:t>Carte</a:t>
            </a:r>
            <a:r>
              <a:rPr lang="tr-TR" dirty="0"/>
              <a:t> Restoran (19:00 ile 22:00 saatleri arasında)(Rezervasyonlu)(Tüm İçecekler Ücretli)(01.06.2023-30.09.2023 tarihleri arası)</a:t>
            </a:r>
          </a:p>
          <a:p>
            <a:pPr marL="285750" indent="-285750" fontAlgn="base">
              <a:buFont typeface="Arial" pitchFamily="34" charset="0"/>
              <a:buChar char="•"/>
            </a:pPr>
            <a:r>
              <a:rPr lang="tr-TR" dirty="0"/>
              <a:t>Sabah kahvaltısı öğle ve akşam yemekleri açık büfe olup tesisin belirlemiş olduğu markalar dahilinde yerli içecekler 07:00 ile 23:00 saatleri arasında ücretsizdir.</a:t>
            </a:r>
          </a:p>
        </p:txBody>
      </p:sp>
    </p:spTree>
    <p:extLst>
      <p:ext uri="{BB962C8B-B14F-4D97-AF65-F5344CB8AC3E}">
        <p14:creationId xmlns:p14="http://schemas.microsoft.com/office/powerpoint/2010/main" val="2310432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7504" y="0"/>
            <a:ext cx="5112568" cy="6463308"/>
          </a:xfrm>
          <a:prstGeom prst="rect">
            <a:avLst/>
          </a:prstGeom>
        </p:spPr>
        <p:txBody>
          <a:bodyPr wrap="square">
            <a:spAutoFit/>
          </a:bodyPr>
          <a:lstStyle/>
          <a:p>
            <a:pPr fontAlgn="base"/>
            <a:endParaRPr lang="tr-TR" dirty="0" smtClean="0"/>
          </a:p>
          <a:p>
            <a:pPr fontAlgn="base"/>
            <a:r>
              <a:rPr lang="tr-TR" b="1" dirty="0" smtClean="0">
                <a:solidFill>
                  <a:schemeClr val="tx2">
                    <a:lumMod val="60000"/>
                    <a:lumOff val="40000"/>
                  </a:schemeClr>
                </a:solidFill>
              </a:rPr>
              <a:t>Charm </a:t>
            </a:r>
            <a:r>
              <a:rPr lang="tr-TR" b="1" dirty="0">
                <a:solidFill>
                  <a:schemeClr val="tx2">
                    <a:lumMod val="60000"/>
                    <a:lumOff val="40000"/>
                  </a:schemeClr>
                </a:solidFill>
              </a:rPr>
              <a:t>Beach Hotel’de </a:t>
            </a:r>
            <a:endParaRPr lang="tr-TR" b="1" dirty="0" smtClean="0">
              <a:solidFill>
                <a:schemeClr val="tx2">
                  <a:lumMod val="60000"/>
                  <a:lumOff val="40000"/>
                </a:schemeClr>
              </a:solidFill>
            </a:endParaRPr>
          </a:p>
          <a:p>
            <a:pPr fontAlgn="base"/>
            <a:endParaRPr lang="tr-TR" dirty="0"/>
          </a:p>
          <a:p>
            <a:pPr fontAlgn="base"/>
            <a:r>
              <a:rPr lang="tr-TR" dirty="0"/>
              <a:t>G</a:t>
            </a:r>
            <a:r>
              <a:rPr lang="tr-TR" dirty="0" smtClean="0"/>
              <a:t>eçirdiğiniz </a:t>
            </a:r>
            <a:r>
              <a:rPr lang="tr-TR" dirty="0"/>
              <a:t>keyifli tatilinizde, günün tatlı yorgunluğunu ferah odanızda dinlenerek geçirir ve nefes kesen bir manzaraya gözlerinizi açarak</a:t>
            </a:r>
            <a:r>
              <a:rPr lang="tr-TR" dirty="0" smtClean="0"/>
              <a:t>, güne </a:t>
            </a:r>
            <a:r>
              <a:rPr lang="tr-TR" dirty="0"/>
              <a:t>merhaba dersiniz. </a:t>
            </a:r>
          </a:p>
          <a:p>
            <a:pPr fontAlgn="base"/>
            <a:r>
              <a:rPr lang="tr-TR" dirty="0" smtClean="0"/>
              <a:t>Sabahın </a:t>
            </a:r>
            <a:r>
              <a:rPr lang="tr-TR" dirty="0"/>
              <a:t>ilk ışıkları odanıza dolarken, içinizi açan rengârenk bir bahçe, cıvıl cıvıl bir havuz ya da masmavi bir deniz size karşılık verir</a:t>
            </a:r>
            <a:r>
              <a:rPr lang="tr-TR" dirty="0" smtClean="0"/>
              <a:t>.</a:t>
            </a:r>
          </a:p>
          <a:p>
            <a:pPr fontAlgn="base"/>
            <a:r>
              <a:rPr lang="tr-TR" dirty="0" smtClean="0"/>
              <a:t> </a:t>
            </a:r>
            <a:r>
              <a:rPr lang="tr-TR" dirty="0"/>
              <a:t>Charm Beach Hotel, yakın zamanda yenilenmiş, 2 / 3 kişilik, 106 adet standart oda </a:t>
            </a:r>
            <a:r>
              <a:rPr lang="tr-TR" dirty="0" smtClean="0"/>
              <a:t>ve kalabalık ailelerin</a:t>
            </a:r>
            <a:endParaRPr lang="tr-TR" dirty="0"/>
          </a:p>
          <a:p>
            <a:pPr fontAlgn="base"/>
            <a:r>
              <a:rPr lang="tr-TR" dirty="0"/>
              <a:t>rahatlarından ödün vermemeleri için tasarlanan, 1 yatak odası ve 1 salondan oluşan 6 adet geniş aile odasıyla tatil keyfinizi pekiştiriyor. </a:t>
            </a:r>
            <a:endParaRPr lang="tr-TR" dirty="0" smtClean="0"/>
          </a:p>
          <a:p>
            <a:pPr fontAlgn="base"/>
            <a:r>
              <a:rPr lang="tr-TR" dirty="0" smtClean="0"/>
              <a:t>Rahat </a:t>
            </a:r>
            <a:r>
              <a:rPr lang="tr-TR" dirty="0"/>
              <a:t>etmeniz için her tür detayın düşünüldüğü odanızda, duşa kabinli özel banyonuz, split klimanız, uydu televizyonunuz, telefonunuz, su ısıtıcınızla birlikte çay kahve köşeniz, her gün 1,5 </a:t>
            </a:r>
            <a:r>
              <a:rPr lang="tr-TR" dirty="0" err="1"/>
              <a:t>lt</a:t>
            </a:r>
            <a:r>
              <a:rPr lang="tr-TR" dirty="0"/>
              <a:t> su ve kişi başı 1 adet meşrubatın ikramımız olduğu mini barınız sizi bekliyor.</a:t>
            </a:r>
          </a:p>
          <a:p>
            <a:r>
              <a:rPr lang="tr-TR" dirty="0">
                <a:hlinkClick r:id="rId2" tooltip="oda-2017"/>
              </a:rPr>
              <a:t/>
            </a:r>
            <a:br>
              <a:rPr lang="tr-TR" dirty="0">
                <a:hlinkClick r:id="rId2" tooltip="oda-2017"/>
              </a:rPr>
            </a:br>
            <a:endParaRPr lang="tr-TR" dirty="0"/>
          </a:p>
        </p:txBody>
      </p:sp>
      <p:pic>
        <p:nvPicPr>
          <p:cNvPr id="6146" name="Picture 2" descr="https://www.charmbeachhotel.com/wp-content/uploads/2019/03/5Y4A3864-1030x7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7674"/>
            <a:ext cx="39193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239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3466728" cy="634082"/>
          </a:xfrm>
        </p:spPr>
        <p:txBody>
          <a:bodyPr>
            <a:noAutofit/>
          </a:bodyPr>
          <a:lstStyle/>
          <a:p>
            <a:r>
              <a:rPr lang="tr-TR" sz="1800" b="1" dirty="0" smtClean="0">
                <a:solidFill>
                  <a:schemeClr val="tx2">
                    <a:lumMod val="60000"/>
                    <a:lumOff val="40000"/>
                  </a:schemeClr>
                </a:solidFill>
              </a:rPr>
              <a:t>CHARM BEACH HOTEL ODALARIMIZ</a:t>
            </a:r>
            <a:endParaRPr lang="tr-TR" sz="1800" b="1" dirty="0">
              <a:solidFill>
                <a:schemeClr val="tx2">
                  <a:lumMod val="60000"/>
                  <a:lumOff val="40000"/>
                </a:schemeClr>
              </a:solidFill>
            </a:endParaRPr>
          </a:p>
        </p:txBody>
      </p:sp>
      <p:sp>
        <p:nvSpPr>
          <p:cNvPr id="5" name="İçerik Yer Tutucusu 4"/>
          <p:cNvSpPr>
            <a:spLocks noGrp="1"/>
          </p:cNvSpPr>
          <p:nvPr>
            <p:ph idx="1"/>
          </p:nvPr>
        </p:nvSpPr>
        <p:spPr>
          <a:xfrm>
            <a:off x="35496" y="1484785"/>
            <a:ext cx="4896544" cy="1224135"/>
          </a:xfrm>
        </p:spPr>
        <p:txBody>
          <a:bodyPr>
            <a:normAutofit/>
          </a:bodyPr>
          <a:lstStyle/>
          <a:p>
            <a:pPr>
              <a:buFont typeface="Wingdings" pitchFamily="2" charset="2"/>
              <a:buChar char="Ø"/>
            </a:pPr>
            <a:r>
              <a:rPr lang="tr-TR" sz="1600" dirty="0" smtClean="0"/>
              <a:t>Deniz manzaralı standart odalarımız</a:t>
            </a:r>
          </a:p>
          <a:p>
            <a:pPr>
              <a:buFont typeface="Wingdings" pitchFamily="2" charset="2"/>
              <a:buChar char="Ø"/>
            </a:pPr>
            <a:r>
              <a:rPr lang="tr-TR" sz="1600" dirty="0" smtClean="0"/>
              <a:t>Geniş </a:t>
            </a:r>
            <a:r>
              <a:rPr lang="tr-TR" sz="1600" dirty="0"/>
              <a:t>a</a:t>
            </a:r>
            <a:r>
              <a:rPr lang="tr-TR" sz="1600" dirty="0" smtClean="0"/>
              <a:t>ile odalarımız</a:t>
            </a:r>
          </a:p>
          <a:p>
            <a:pPr>
              <a:buFont typeface="Wingdings" pitchFamily="2" charset="2"/>
              <a:buChar char="Ø"/>
            </a:pPr>
            <a:r>
              <a:rPr lang="tr-TR" sz="1600" dirty="0" smtClean="0"/>
              <a:t>Çift kişilik  standart odalarımız</a:t>
            </a:r>
          </a:p>
          <a:p>
            <a:pPr>
              <a:buFont typeface="Wingdings" pitchFamily="2" charset="2"/>
              <a:buChar char="Ø"/>
            </a:pPr>
            <a:r>
              <a:rPr lang="tr-TR" sz="1600" dirty="0" smtClean="0"/>
              <a:t>Kara manzaralı odalarımız</a:t>
            </a:r>
          </a:p>
          <a:p>
            <a:pPr>
              <a:buFont typeface="Wingdings" pitchFamily="2" charset="2"/>
              <a:buChar char="Ø"/>
            </a:pPr>
            <a:endParaRPr lang="tr-TR" sz="1600" dirty="0" smtClean="0"/>
          </a:p>
          <a:p>
            <a:pPr>
              <a:buFont typeface="Wingdings" pitchFamily="2" charset="2"/>
              <a:buChar char="Ø"/>
            </a:pPr>
            <a:endParaRPr lang="tr-TR" sz="1600" dirty="0"/>
          </a:p>
        </p:txBody>
      </p:sp>
      <p:pic>
        <p:nvPicPr>
          <p:cNvPr id="7176" name="Picture 8" descr="https://ucdn.tatilbudur.net/Otel/960x475/charm-beach-hotel_462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233" y="-25566"/>
            <a:ext cx="3492767" cy="172819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www.charmbeachhotel.com/wp-content/uploads/2019/03/2E4A2479-1030x6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233" y="1702627"/>
            <a:ext cx="3492767" cy="23024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charmbeachhotel.com/wp-content/uploads/2019/03/2E4A2585-1030x6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 y="2931969"/>
            <a:ext cx="5650957" cy="39200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charmbeachhotel.com/wp-content/uploads/2019/03/2E4A2516-1030x68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1233" y="4005063"/>
            <a:ext cx="3492767" cy="284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124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2884</TotalTime>
  <Words>2645</Words>
  <Application>Microsoft Office PowerPoint</Application>
  <PresentationFormat>Ekran Gösterisi (4:3)</PresentationFormat>
  <Paragraphs>273</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Arial</vt:lpstr>
      <vt:lpstr>Calibri</vt:lpstr>
      <vt:lpstr>Roboto</vt:lpstr>
      <vt:lpstr>Wingdings</vt:lpstr>
      <vt:lpstr>Ofis Teması</vt:lpstr>
      <vt:lpstr>CHARM BEACH HOTEL  CENNETE HOŞGELDİNİZ</vt:lpstr>
      <vt:lpstr>PowerPoint Sunusu</vt:lpstr>
      <vt:lpstr>PowerPoint Sunusu</vt:lpstr>
      <vt:lpstr>PowerPoint Sunusu</vt:lpstr>
      <vt:lpstr>PowerPoint Sunusu</vt:lpstr>
      <vt:lpstr>PowerPoint Sunusu</vt:lpstr>
      <vt:lpstr>PowerPoint Sunusu</vt:lpstr>
      <vt:lpstr>PowerPoint Sunusu</vt:lpstr>
      <vt:lpstr>CHARM BEACH HOTEL ODALARIMIZ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BODRUM MÜZELER VE TARİHİ ALANLAR</vt:lpstr>
      <vt:lpstr>Kültürel Motif ve Tasarımlarımız</vt:lpstr>
      <vt:lpstr>SOSYAL PAYLAŞIMLAR    23 nisan Ulusal Egemenlik ve Çocuk Bayramımız Kutlu Olsun      Sevdikleriniz ile güzel bir bayram dileriz         Mutlu güzel bir yıl dileriz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CHARM BEACH HOTEL</dc:title>
  <dc:creator>SATINALMA</dc:creator>
  <cp:lastModifiedBy>CHARMBEACH6</cp:lastModifiedBy>
  <cp:revision>30</cp:revision>
  <dcterms:created xsi:type="dcterms:W3CDTF">2023-04-29T08:18:41Z</dcterms:created>
  <dcterms:modified xsi:type="dcterms:W3CDTF">2023-07-12T09:12:52Z</dcterms:modified>
</cp:coreProperties>
</file>